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4" r:id="rId5"/>
    <p:sldMasterId id="2147483714" r:id="rId6"/>
  </p:sldMasterIdLst>
  <p:notesMasterIdLst>
    <p:notesMasterId r:id="rId52"/>
  </p:notesMasterIdLst>
  <p:sldIdLst>
    <p:sldId id="256" r:id="rId7"/>
    <p:sldId id="257" r:id="rId8"/>
    <p:sldId id="290" r:id="rId9"/>
    <p:sldId id="293" r:id="rId10"/>
    <p:sldId id="313"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44" r:id="rId26"/>
    <p:sldId id="343" r:id="rId27"/>
    <p:sldId id="346" r:id="rId28"/>
    <p:sldId id="347" r:id="rId29"/>
    <p:sldId id="348" r:id="rId30"/>
    <p:sldId id="349" r:id="rId31"/>
    <p:sldId id="335" r:id="rId32"/>
    <p:sldId id="350" r:id="rId33"/>
    <p:sldId id="334" r:id="rId34"/>
    <p:sldId id="329" r:id="rId35"/>
    <p:sldId id="341" r:id="rId36"/>
    <p:sldId id="336" r:id="rId37"/>
    <p:sldId id="337" r:id="rId38"/>
    <p:sldId id="338" r:id="rId39"/>
    <p:sldId id="339" r:id="rId40"/>
    <p:sldId id="302" r:id="rId41"/>
    <p:sldId id="312" r:id="rId42"/>
    <p:sldId id="304" r:id="rId43"/>
    <p:sldId id="305" r:id="rId44"/>
    <p:sldId id="306" r:id="rId45"/>
    <p:sldId id="331" r:id="rId46"/>
    <p:sldId id="332" r:id="rId47"/>
    <p:sldId id="342" r:id="rId48"/>
    <p:sldId id="333" r:id="rId49"/>
    <p:sldId id="330" r:id="rId50"/>
    <p:sldId id="29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69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6276F-3BA3-4DFA-9589-CBE35222556E}" type="datetimeFigureOut">
              <a:rPr lang="en-US" smtClean="0"/>
              <a:t>6/11/2020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179D5-BB19-4C34-9672-00D6CF9388B0}" type="slidenum">
              <a:rPr lang="en-US" smtClean="0"/>
              <a:t>‹#›</a:t>
            </a:fld>
            <a:endParaRPr lang="en-US"/>
          </a:p>
        </p:txBody>
      </p:sp>
    </p:spTree>
    <p:extLst>
      <p:ext uri="{BB962C8B-B14F-4D97-AF65-F5344CB8AC3E}">
        <p14:creationId xmlns:p14="http://schemas.microsoft.com/office/powerpoint/2010/main" val="420770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21A2F18E-A40C-4E37-A909-7BBA7330ECF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8481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21A2F18E-A40C-4E37-A909-7BBA7330ECF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1146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78170-7721-4590-BD5C-9CE4D176A5FC}"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205140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852E8-EBB2-4933-9984-4DE657FF4710}"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9583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58591-0E27-4395-BECA-A88C4F5A1B42}"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206382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6556041-2046-4C0C-A997-5A6016AB5129}"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46535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9862D-803B-4A85-AC4E-AA32F1DCA557}"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39474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9100E-574C-4F15-9450-B00D384E0BDA}"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2707690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D2ED19-D413-4208-9860-BA6379B03853}" type="datetime1">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83435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73BD84-42B4-4494-A439-7A40E9372AEF}" type="datetime1">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117610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FA7167-D3CD-4A0B-AB38-C9ECDCD3F54A}" type="datetime1">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3378572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BFF08-8021-4F05-B703-B2E03A3CF856}" type="datetime1">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3018100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2D0B0D-0602-4C7D-8BFA-CCEB48558F56}" type="datetime1">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334640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0BA89-E08C-4BEF-BB78-C1B2484CD74E}"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2810638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E393DE-9F67-4305-9653-2BD41E9A38C8}" type="datetime1">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4256367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20493-E036-4D2C-9ED3-54C2D59A27C0}"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274173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81510-063F-4850-B0EB-C2E74DF4F93A}"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25AB-7161-4C36-862C-1ADDA0370CA2}" type="slidenum">
              <a:rPr lang="en-US" smtClean="0"/>
              <a:t>‹#›</a:t>
            </a:fld>
            <a:endParaRPr lang="en-US"/>
          </a:p>
        </p:txBody>
      </p:sp>
    </p:spTree>
    <p:extLst>
      <p:ext uri="{BB962C8B-B14F-4D97-AF65-F5344CB8AC3E}">
        <p14:creationId xmlns:p14="http://schemas.microsoft.com/office/powerpoint/2010/main" val="4153592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24"/>
          <p:cNvSpPr>
            <a:spLocks noChangeArrowheads="1"/>
          </p:cNvSpPr>
          <p:nvPr/>
        </p:nvSpPr>
        <p:spPr bwMode="auto">
          <a:xfrm>
            <a:off x="0" y="596"/>
            <a:ext cx="9144000" cy="6857404"/>
          </a:xfrm>
          <a:prstGeom prst="rect">
            <a:avLst/>
          </a:prstGeom>
          <a:solidFill>
            <a:srgbClr val="162A2A">
              <a:alpha val="50000"/>
            </a:srgbClr>
          </a:solidFill>
          <a:ln w="9525">
            <a:noFill/>
            <a:miter lim="800000"/>
            <a:headEnd/>
            <a:tailEnd/>
          </a:ln>
        </p:spPr>
        <p:txBody>
          <a:bodyPr wrap="none" anchor="ctr"/>
          <a:lstStyle/>
          <a:p>
            <a:pPr eaLnBrk="0" hangingPunct="0"/>
            <a:endParaRPr lang="en-US" sz="1800" dirty="0"/>
          </a:p>
        </p:txBody>
      </p:sp>
      <p:sp>
        <p:nvSpPr>
          <p:cNvPr id="5" name="Rectangle 31"/>
          <p:cNvSpPr>
            <a:spLocks noChangeArrowheads="1"/>
          </p:cNvSpPr>
          <p:nvPr/>
        </p:nvSpPr>
        <p:spPr bwMode="auto">
          <a:xfrm>
            <a:off x="3172447" y="6013325"/>
            <a:ext cx="25025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dirty="0">
                <a:solidFill>
                  <a:schemeClr val="bg1"/>
                </a:solidFill>
                <a:latin typeface="Arial" charset="0"/>
              </a:rPr>
              <a:t>www.mcguirewoods.com</a:t>
            </a:r>
            <a:endParaRPr lang="en-US" sz="900" b="1" dirty="0">
              <a:solidFill>
                <a:schemeClr val="bg1"/>
              </a:solidFill>
              <a:latin typeface="Arial" charset="0"/>
            </a:endParaRPr>
          </a:p>
        </p:txBody>
      </p:sp>
      <p:sp>
        <p:nvSpPr>
          <p:cNvPr id="14" name="Rectangle 2"/>
          <p:cNvSpPr>
            <a:spLocks noGrp="1" noChangeArrowheads="1"/>
          </p:cNvSpPr>
          <p:nvPr>
            <p:ph type="ctrTitle" hasCustomPrompt="1"/>
          </p:nvPr>
        </p:nvSpPr>
        <p:spPr>
          <a:xfrm>
            <a:off x="496975" y="1925319"/>
            <a:ext cx="8150051" cy="1029729"/>
          </a:xfrm>
        </p:spPr>
        <p:txBody>
          <a:bodyPr>
            <a:normAutofit/>
          </a:bodyPr>
          <a:lstStyle>
            <a:lvl1pPr algn="ctr">
              <a:defRPr sz="5400" b="1">
                <a:solidFill>
                  <a:schemeClr val="bg1"/>
                </a:solidFill>
                <a:latin typeface="Arial" pitchFamily="34" charset="0"/>
                <a:cs typeface="Arial" pitchFamily="34" charset="0"/>
              </a:defRPr>
            </a:lvl1pPr>
          </a:lstStyle>
          <a:p>
            <a:pPr lvl="0"/>
            <a:r>
              <a:rPr lang="en-US" noProof="0" dirty="0"/>
              <a:t>Title</a:t>
            </a:r>
          </a:p>
        </p:txBody>
      </p:sp>
      <p:sp>
        <p:nvSpPr>
          <p:cNvPr id="15" name="Rectangle 3"/>
          <p:cNvSpPr>
            <a:spLocks noGrp="1" noChangeArrowheads="1"/>
          </p:cNvSpPr>
          <p:nvPr>
            <p:ph type="subTitle" idx="1"/>
          </p:nvPr>
        </p:nvSpPr>
        <p:spPr bwMode="auto">
          <a:xfrm>
            <a:off x="496973" y="3119593"/>
            <a:ext cx="815005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a:buFontTx/>
              <a:buNone/>
              <a:defRPr sz="32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US" noProof="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1324" y="500044"/>
            <a:ext cx="2744788" cy="308609"/>
          </a:xfrm>
          <a:prstGeom prst="rect">
            <a:avLst/>
          </a:prstGeom>
        </p:spPr>
      </p:pic>
    </p:spTree>
    <p:extLst>
      <p:ext uri="{BB962C8B-B14F-4D97-AF65-F5344CB8AC3E}">
        <p14:creationId xmlns:p14="http://schemas.microsoft.com/office/powerpoint/2010/main" val="4125325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24"/>
          <p:cNvSpPr>
            <a:spLocks noChangeArrowheads="1"/>
          </p:cNvSpPr>
          <p:nvPr/>
        </p:nvSpPr>
        <p:spPr bwMode="auto">
          <a:xfrm>
            <a:off x="0" y="596"/>
            <a:ext cx="9144000" cy="1089339"/>
          </a:xfrm>
          <a:prstGeom prst="rect">
            <a:avLst/>
          </a:prstGeom>
          <a:solidFill>
            <a:srgbClr val="162A2A">
              <a:alpha val="50000"/>
            </a:srgbClr>
          </a:solidFill>
          <a:ln w="9525">
            <a:noFill/>
            <a:miter lim="800000"/>
            <a:headEnd/>
            <a:tailEnd/>
          </a:ln>
        </p:spPr>
        <p:txBody>
          <a:bodyPr wrap="none" anchor="ctr"/>
          <a:lstStyle/>
          <a:p>
            <a:pPr eaLnBrk="0" hangingPunct="0"/>
            <a:endParaRPr lang="en-US" sz="1800" dirty="0"/>
          </a:p>
        </p:txBody>
      </p:sp>
      <p:sp>
        <p:nvSpPr>
          <p:cNvPr id="2" name="Title 1"/>
          <p:cNvSpPr>
            <a:spLocks noGrp="1"/>
          </p:cNvSpPr>
          <p:nvPr>
            <p:ph type="title"/>
          </p:nvPr>
        </p:nvSpPr>
        <p:spPr>
          <a:xfrm>
            <a:off x="581026" y="0"/>
            <a:ext cx="7877175" cy="1087395"/>
          </a:xfrm>
        </p:spPr>
        <p:txBody>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81026" y="1482811"/>
            <a:ext cx="7877175" cy="4536989"/>
          </a:xfrm>
        </p:spPr>
        <p:txBody>
          <a:bodyPr/>
          <a:lstStyle>
            <a:lvl1pPr>
              <a:defRPr sz="22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5930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5" name="Rectangle 24"/>
          <p:cNvSpPr>
            <a:spLocks noChangeArrowheads="1"/>
          </p:cNvSpPr>
          <p:nvPr/>
        </p:nvSpPr>
        <p:spPr bwMode="auto">
          <a:xfrm>
            <a:off x="0" y="596"/>
            <a:ext cx="9144000" cy="1089339"/>
          </a:xfrm>
          <a:prstGeom prst="rect">
            <a:avLst/>
          </a:prstGeom>
          <a:solidFill>
            <a:srgbClr val="162A2A">
              <a:alpha val="50000"/>
            </a:srgbClr>
          </a:solidFill>
          <a:ln w="9525">
            <a:noFill/>
            <a:miter lim="800000"/>
            <a:headEnd/>
            <a:tailEnd/>
          </a:ln>
        </p:spPr>
        <p:txBody>
          <a:bodyPr wrap="none" anchor="ctr"/>
          <a:lstStyle/>
          <a:p>
            <a:pPr eaLnBrk="0" hangingPunct="0"/>
            <a:endParaRPr lang="en-US" sz="1800" dirty="0"/>
          </a:p>
        </p:txBody>
      </p:sp>
      <p:sp>
        <p:nvSpPr>
          <p:cNvPr id="3" name="Content Placeholder 2"/>
          <p:cNvSpPr>
            <a:spLocks noGrp="1"/>
          </p:cNvSpPr>
          <p:nvPr>
            <p:ph idx="1"/>
          </p:nvPr>
        </p:nvSpPr>
        <p:spPr>
          <a:xfrm>
            <a:off x="581026" y="2278117"/>
            <a:ext cx="7877175" cy="3741683"/>
          </a:xfrm>
        </p:spPr>
        <p:txBody>
          <a:bodyPr/>
          <a:lstStyle>
            <a:lvl1pPr>
              <a:defRPr sz="24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a:xfrm>
            <a:off x="504495" y="83600"/>
            <a:ext cx="7953705" cy="830997"/>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COVID-19 Employment Webinar Series: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Legal Guardrails, Guidelines and Developments</a:t>
            </a:r>
          </a:p>
        </p:txBody>
      </p:sp>
      <p:sp>
        <p:nvSpPr>
          <p:cNvPr id="8" name="Title 7"/>
          <p:cNvSpPr>
            <a:spLocks noGrp="1"/>
          </p:cNvSpPr>
          <p:nvPr>
            <p:ph type="title"/>
          </p:nvPr>
        </p:nvSpPr>
        <p:spPr>
          <a:xfrm>
            <a:off x="581026" y="1265614"/>
            <a:ext cx="7877175" cy="734689"/>
          </a:xfrm>
        </p:spPr>
        <p:txBody>
          <a:bodyPr/>
          <a:lstStyle>
            <a:lvl1pPr>
              <a:defRPr sz="2800">
                <a:solidFill>
                  <a:srgbClr val="003A5D"/>
                </a:solidFill>
              </a:defRPr>
            </a:lvl1pPr>
          </a:lstStyle>
          <a:p>
            <a:r>
              <a:rPr lang="en-US"/>
              <a:t>Click to edit Master title style</a:t>
            </a:r>
            <a:endParaRPr lang="en-US" dirty="0"/>
          </a:p>
        </p:txBody>
      </p:sp>
    </p:spTree>
    <p:extLst>
      <p:ext uri="{BB962C8B-B14F-4D97-AF65-F5344CB8AC3E}">
        <p14:creationId xmlns:p14="http://schemas.microsoft.com/office/powerpoint/2010/main" val="396069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6" y="1482811"/>
            <a:ext cx="7877175" cy="4536989"/>
          </a:xfrm>
        </p:spPr>
        <p:txBody>
          <a:bodyPr/>
          <a:lstStyle>
            <a:lvl1pPr>
              <a:defRPr sz="22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7404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4"/>
          <p:cNvSpPr>
            <a:spLocks noChangeArrowheads="1"/>
          </p:cNvSpPr>
          <p:nvPr/>
        </p:nvSpPr>
        <p:spPr bwMode="auto">
          <a:xfrm>
            <a:off x="0" y="1"/>
            <a:ext cx="9144000" cy="4042161"/>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1800" dirty="0"/>
          </a:p>
        </p:txBody>
      </p:sp>
      <p:sp>
        <p:nvSpPr>
          <p:cNvPr id="4" name="Title 1"/>
          <p:cNvSpPr>
            <a:spLocks noGrp="1"/>
          </p:cNvSpPr>
          <p:nvPr>
            <p:ph type="title"/>
          </p:nvPr>
        </p:nvSpPr>
        <p:spPr>
          <a:xfrm>
            <a:off x="581026" y="1401510"/>
            <a:ext cx="7877175" cy="2632104"/>
          </a:xfrm>
        </p:spPr>
        <p:txBody>
          <a:bodyPr/>
          <a:lstStyle>
            <a:lvl1pPr algn="l">
              <a:defRPr sz="2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35504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6" y="0"/>
            <a:ext cx="7877175" cy="12133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025" y="1752600"/>
            <a:ext cx="3810000" cy="4267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4672379" y="1749425"/>
            <a:ext cx="3810000" cy="4267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1706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0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F9B787-9C8B-4AC3-BBF7-B7E4D908DD51}" type="datetime1">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3452132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7" name="Rectangle 7"/>
          <p:cNvSpPr>
            <a:spLocks noChangeArrowheads="1"/>
          </p:cNvSpPr>
          <p:nvPr/>
        </p:nvSpPr>
        <p:spPr bwMode="auto">
          <a:xfrm>
            <a:off x="3136308" y="393983"/>
            <a:ext cx="6007692" cy="2297942"/>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dirty="0"/>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677" y="5961974"/>
            <a:ext cx="2481011" cy="27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1"/>
          <p:cNvSpPr>
            <a:spLocks noChangeArrowheads="1"/>
          </p:cNvSpPr>
          <p:nvPr/>
        </p:nvSpPr>
        <p:spPr bwMode="auto">
          <a:xfrm>
            <a:off x="5539666" y="6375861"/>
            <a:ext cx="3263022" cy="230832"/>
          </a:xfrm>
          <a:prstGeom prst="rect">
            <a:avLst/>
          </a:prstGeom>
          <a:solidFill>
            <a:schemeClr val="bg1"/>
          </a:solidFill>
          <a:ln>
            <a:noFill/>
          </a:ln>
          <a:effectLst/>
        </p:spPr>
        <p:txBody>
          <a:bodyPr wrap="square" lIns="0" rIns="0">
            <a:spAutoFit/>
          </a:bodyPr>
          <a:lstStyle/>
          <a:p>
            <a:pPr algn="r" eaLnBrk="0" hangingPunct="0"/>
            <a:r>
              <a:rPr lang="en-US" sz="900" b="1" dirty="0">
                <a:solidFill>
                  <a:srgbClr val="165788"/>
                </a:solidFill>
                <a:latin typeface="Arial" charset="0"/>
              </a:rPr>
              <a:t>www.mcguirewoods.com</a:t>
            </a:r>
          </a:p>
        </p:txBody>
      </p:sp>
      <p:sp>
        <p:nvSpPr>
          <p:cNvPr id="14" name="Rectangle 2"/>
          <p:cNvSpPr>
            <a:spLocks noGrp="1" noChangeArrowheads="1"/>
          </p:cNvSpPr>
          <p:nvPr>
            <p:ph type="ctrTitle"/>
          </p:nvPr>
        </p:nvSpPr>
        <p:spPr>
          <a:xfrm>
            <a:off x="733425" y="2948299"/>
            <a:ext cx="7702031" cy="794760"/>
          </a:xfrm>
        </p:spPr>
        <p:txBody>
          <a:bodyPr lIns="0" anchor="t" anchorCtr="0">
            <a:normAutofit/>
          </a:bodyPr>
          <a:lstStyle>
            <a:lvl1pPr algn="l">
              <a:defRPr sz="2800" b="1">
                <a:solidFill>
                  <a:srgbClr val="165788"/>
                </a:solidFill>
                <a:latin typeface="Arial" pitchFamily="34" charset="0"/>
                <a:cs typeface="Arial" pitchFamily="34" charset="0"/>
              </a:defRPr>
            </a:lvl1pPr>
          </a:lstStyle>
          <a:p>
            <a:pPr lvl="0"/>
            <a:r>
              <a:rPr lang="en-US" noProof="0"/>
              <a:t>Click to edit Master title style</a:t>
            </a:r>
            <a:endParaRPr lang="en-US" noProof="0" dirty="0"/>
          </a:p>
        </p:txBody>
      </p:sp>
      <p:sp>
        <p:nvSpPr>
          <p:cNvPr id="15" name="Rectangle 3"/>
          <p:cNvSpPr>
            <a:spLocks noGrp="1" noChangeArrowheads="1"/>
          </p:cNvSpPr>
          <p:nvPr>
            <p:ph type="subTitle" idx="1"/>
          </p:nvPr>
        </p:nvSpPr>
        <p:spPr bwMode="auto">
          <a:xfrm>
            <a:off x="732208" y="4062100"/>
            <a:ext cx="7676854" cy="47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buFontTx/>
              <a:buNone/>
              <a:defRPr sz="1600">
                <a:latin typeface="Times New Roman" pitchFamily="18" charset="0"/>
                <a:cs typeface="Times New Roman" pitchFamily="18" charset="0"/>
              </a:defRPr>
            </a:lvl1pPr>
          </a:lstStyle>
          <a:p>
            <a:pPr lvl="0"/>
            <a:r>
              <a:rPr lang="en-US" noProof="0"/>
              <a:t>Click to edit Master subtitle style</a:t>
            </a:r>
            <a:endParaRPr lang="en-US" noProof="0" dirty="0"/>
          </a:p>
        </p:txBody>
      </p:sp>
      <p:sp>
        <p:nvSpPr>
          <p:cNvPr id="16" name="Rectangle 7"/>
          <p:cNvSpPr>
            <a:spLocks noChangeArrowheads="1"/>
          </p:cNvSpPr>
          <p:nvPr/>
        </p:nvSpPr>
        <p:spPr bwMode="auto">
          <a:xfrm>
            <a:off x="0" y="393983"/>
            <a:ext cx="632389" cy="2297942"/>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dirty="0"/>
          </a:p>
        </p:txBody>
      </p:sp>
      <p:cxnSp>
        <p:nvCxnSpPr>
          <p:cNvPr id="11" name="Straight Connector 10"/>
          <p:cNvCxnSpPr/>
          <p:nvPr/>
        </p:nvCxnSpPr>
        <p:spPr bwMode="auto">
          <a:xfrm>
            <a:off x="0" y="6500157"/>
            <a:ext cx="7315200" cy="0"/>
          </a:xfrm>
          <a:prstGeom prst="line">
            <a:avLst/>
          </a:prstGeom>
          <a:solidFill>
            <a:schemeClr val="accent1"/>
          </a:solidFill>
          <a:ln w="57150" cap="flat" cmpd="sng" algn="ctr">
            <a:solidFill>
              <a:srgbClr val="16578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8904718" y="6500157"/>
            <a:ext cx="239281" cy="0"/>
          </a:xfrm>
          <a:prstGeom prst="line">
            <a:avLst/>
          </a:prstGeom>
          <a:solidFill>
            <a:schemeClr val="accent1"/>
          </a:solidFill>
          <a:ln w="57150" cap="flat" cmpd="sng" algn="ctr">
            <a:solidFill>
              <a:srgbClr val="16578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05189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3425" y="822326"/>
            <a:ext cx="7724775" cy="544836"/>
          </a:xfrm>
        </p:spPr>
        <p:txBody>
          <a:bodyPr anchor="t" anchorCtr="0"/>
          <a:lstStyle>
            <a:lvl1pPr algn="l">
              <a:defRPr sz="2800">
                <a:solidFill>
                  <a:srgbClr val="165788"/>
                </a:solidFill>
              </a:defRPr>
            </a:lvl1pPr>
          </a:lstStyle>
          <a:p>
            <a:r>
              <a:rPr lang="en-US"/>
              <a:t>Click to edit Master title style</a:t>
            </a:r>
            <a:endParaRPr lang="en-US" dirty="0"/>
          </a:p>
        </p:txBody>
      </p:sp>
      <p:sp>
        <p:nvSpPr>
          <p:cNvPr id="3" name="Content Placeholder 2"/>
          <p:cNvSpPr>
            <a:spLocks noGrp="1"/>
          </p:cNvSpPr>
          <p:nvPr>
            <p:ph idx="1"/>
          </p:nvPr>
        </p:nvSpPr>
        <p:spPr>
          <a:xfrm>
            <a:off x="733425" y="2047875"/>
            <a:ext cx="7724775" cy="3971925"/>
          </a:xfrm>
        </p:spPr>
        <p:txBody>
          <a:bodyPr/>
          <a:lstStyle>
            <a:lvl1pPr>
              <a:defRPr sz="2200"/>
            </a:lvl1pPr>
            <a:lvl2pPr>
              <a:defRPr sz="2000"/>
            </a:lvl2pPr>
            <a:lvl3pPr marL="1143000" indent="-228600">
              <a:buFont typeface="Times New Roman" pitchFamily="18" charset="0"/>
              <a:buChar char="–"/>
              <a:defRPr sz="1800"/>
            </a:lvl3pPr>
            <a:lvl4pPr marL="1600200" indent="-228600">
              <a:buFont typeface="Wingdings" pitchFamily="2" charset="2"/>
              <a:buChar cha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96008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4853" y="822326"/>
            <a:ext cx="7877175" cy="5004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3424" y="2047876"/>
            <a:ext cx="3898397" cy="3708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4843298" y="2047875"/>
            <a:ext cx="3975965" cy="370522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3071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699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7"/>
          <p:cNvSpPr>
            <a:spLocks noChangeArrowheads="1"/>
          </p:cNvSpPr>
          <p:nvPr/>
        </p:nvSpPr>
        <p:spPr bwMode="auto">
          <a:xfrm>
            <a:off x="3136308" y="393983"/>
            <a:ext cx="6007692" cy="2297942"/>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dirty="0"/>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677" y="5961974"/>
            <a:ext cx="2481011" cy="27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1"/>
          <p:cNvSpPr>
            <a:spLocks noChangeArrowheads="1"/>
          </p:cNvSpPr>
          <p:nvPr/>
        </p:nvSpPr>
        <p:spPr bwMode="auto">
          <a:xfrm>
            <a:off x="5539666" y="6375861"/>
            <a:ext cx="3263022" cy="230832"/>
          </a:xfrm>
          <a:prstGeom prst="rect">
            <a:avLst/>
          </a:prstGeom>
          <a:solidFill>
            <a:schemeClr val="bg1"/>
          </a:solidFill>
          <a:ln>
            <a:noFill/>
          </a:ln>
          <a:effectLst/>
        </p:spPr>
        <p:txBody>
          <a:bodyPr wrap="square" lIns="0" rIns="0">
            <a:spAutoFit/>
          </a:bodyPr>
          <a:lstStyle/>
          <a:p>
            <a:pPr algn="r" eaLnBrk="0" hangingPunct="0"/>
            <a:r>
              <a:rPr lang="en-US" sz="900" b="1" dirty="0">
                <a:solidFill>
                  <a:srgbClr val="165788"/>
                </a:solidFill>
                <a:latin typeface="Arial" charset="0"/>
              </a:rPr>
              <a:t>www.mcguirewoods.com</a:t>
            </a:r>
          </a:p>
        </p:txBody>
      </p:sp>
      <p:sp>
        <p:nvSpPr>
          <p:cNvPr id="14" name="Rectangle 2"/>
          <p:cNvSpPr>
            <a:spLocks noGrp="1" noChangeArrowheads="1"/>
          </p:cNvSpPr>
          <p:nvPr>
            <p:ph type="ctrTitle"/>
          </p:nvPr>
        </p:nvSpPr>
        <p:spPr>
          <a:xfrm>
            <a:off x="733425" y="2948299"/>
            <a:ext cx="7702031" cy="794760"/>
          </a:xfrm>
        </p:spPr>
        <p:txBody>
          <a:bodyPr lIns="0" anchor="t" anchorCtr="0">
            <a:normAutofit/>
          </a:bodyPr>
          <a:lstStyle>
            <a:lvl1pPr algn="l">
              <a:defRPr sz="2800" b="1">
                <a:solidFill>
                  <a:srgbClr val="165788"/>
                </a:solidFill>
                <a:latin typeface="Arial" pitchFamily="34" charset="0"/>
                <a:cs typeface="Arial" pitchFamily="34" charset="0"/>
              </a:defRPr>
            </a:lvl1pPr>
          </a:lstStyle>
          <a:p>
            <a:pPr lvl="0"/>
            <a:r>
              <a:rPr lang="en-US" noProof="0"/>
              <a:t>Click to edit Master title style</a:t>
            </a:r>
            <a:endParaRPr lang="en-US" noProof="0" dirty="0"/>
          </a:p>
        </p:txBody>
      </p:sp>
      <p:sp>
        <p:nvSpPr>
          <p:cNvPr id="15" name="Rectangle 3"/>
          <p:cNvSpPr>
            <a:spLocks noGrp="1" noChangeArrowheads="1"/>
          </p:cNvSpPr>
          <p:nvPr>
            <p:ph type="subTitle" idx="1"/>
          </p:nvPr>
        </p:nvSpPr>
        <p:spPr bwMode="auto">
          <a:xfrm>
            <a:off x="732208" y="4062100"/>
            <a:ext cx="7676854" cy="47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buFontTx/>
              <a:buNone/>
              <a:defRPr sz="1600">
                <a:latin typeface="Times New Roman" pitchFamily="18" charset="0"/>
                <a:cs typeface="Times New Roman" pitchFamily="18" charset="0"/>
              </a:defRPr>
            </a:lvl1pPr>
          </a:lstStyle>
          <a:p>
            <a:pPr lvl="0"/>
            <a:r>
              <a:rPr lang="en-US" noProof="0"/>
              <a:t>Click to edit Master subtitle style</a:t>
            </a:r>
            <a:endParaRPr lang="en-US" noProof="0" dirty="0"/>
          </a:p>
        </p:txBody>
      </p:sp>
      <p:sp>
        <p:nvSpPr>
          <p:cNvPr id="16" name="Rectangle 7"/>
          <p:cNvSpPr>
            <a:spLocks noChangeArrowheads="1"/>
          </p:cNvSpPr>
          <p:nvPr userDrawn="1"/>
        </p:nvSpPr>
        <p:spPr bwMode="auto">
          <a:xfrm>
            <a:off x="0" y="393983"/>
            <a:ext cx="632389" cy="2297942"/>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dirty="0"/>
          </a:p>
        </p:txBody>
      </p:sp>
      <p:cxnSp>
        <p:nvCxnSpPr>
          <p:cNvPr id="11" name="Straight Connector 10"/>
          <p:cNvCxnSpPr/>
          <p:nvPr userDrawn="1"/>
        </p:nvCxnSpPr>
        <p:spPr bwMode="auto">
          <a:xfrm>
            <a:off x="0" y="6500157"/>
            <a:ext cx="7315200" cy="0"/>
          </a:xfrm>
          <a:prstGeom prst="line">
            <a:avLst/>
          </a:prstGeom>
          <a:solidFill>
            <a:schemeClr val="accent1"/>
          </a:solidFill>
          <a:ln w="57150" cap="flat" cmpd="sng" algn="ctr">
            <a:solidFill>
              <a:srgbClr val="16578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userDrawn="1"/>
        </p:nvCxnSpPr>
        <p:spPr bwMode="auto">
          <a:xfrm>
            <a:off x="8904718" y="6500157"/>
            <a:ext cx="239281" cy="0"/>
          </a:xfrm>
          <a:prstGeom prst="line">
            <a:avLst/>
          </a:prstGeom>
          <a:solidFill>
            <a:schemeClr val="accent1"/>
          </a:solidFill>
          <a:ln w="57150" cap="flat" cmpd="sng" algn="ctr">
            <a:solidFill>
              <a:srgbClr val="16578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14188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3425" y="822326"/>
            <a:ext cx="7724775" cy="544836"/>
          </a:xfrm>
        </p:spPr>
        <p:txBody>
          <a:bodyPr anchor="t" anchorCtr="0"/>
          <a:lstStyle>
            <a:lvl1pPr algn="l">
              <a:defRPr sz="2800">
                <a:solidFill>
                  <a:srgbClr val="165788"/>
                </a:solidFill>
              </a:defRPr>
            </a:lvl1pPr>
          </a:lstStyle>
          <a:p>
            <a:r>
              <a:rPr lang="en-US"/>
              <a:t>Click to edit Master title style</a:t>
            </a:r>
            <a:endParaRPr lang="en-US" dirty="0"/>
          </a:p>
        </p:txBody>
      </p:sp>
      <p:sp>
        <p:nvSpPr>
          <p:cNvPr id="3" name="Content Placeholder 2"/>
          <p:cNvSpPr>
            <a:spLocks noGrp="1"/>
          </p:cNvSpPr>
          <p:nvPr>
            <p:ph idx="1"/>
          </p:nvPr>
        </p:nvSpPr>
        <p:spPr>
          <a:xfrm>
            <a:off x="733425" y="2047875"/>
            <a:ext cx="7724775" cy="3971925"/>
          </a:xfrm>
        </p:spPr>
        <p:txBody>
          <a:bodyPr/>
          <a:lstStyle>
            <a:lvl1pPr>
              <a:defRPr sz="2200"/>
            </a:lvl1pPr>
            <a:lvl2pPr>
              <a:defRPr sz="2000"/>
            </a:lvl2pPr>
            <a:lvl3pPr marL="1143000" indent="-228600">
              <a:buFont typeface="Times New Roman" pitchFamily="18" charset="0"/>
              <a:buChar char="–"/>
              <a:defRPr sz="1800"/>
            </a:lvl3pPr>
            <a:lvl4pPr marL="1600200" indent="-228600">
              <a:buFont typeface="Wingdings" pitchFamily="2" charset="2"/>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07319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Rectangle 1"/>
          <p:cNvSpPr/>
          <p:nvPr userDrawn="1"/>
        </p:nvSpPr>
        <p:spPr bwMode="auto">
          <a:xfrm>
            <a:off x="0" y="0"/>
            <a:ext cx="9144000" cy="25039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Rectangle 7"/>
          <p:cNvSpPr>
            <a:spLocks noChangeArrowheads="1"/>
          </p:cNvSpPr>
          <p:nvPr userDrawn="1"/>
        </p:nvSpPr>
        <p:spPr bwMode="auto">
          <a:xfrm>
            <a:off x="0" y="0"/>
            <a:ext cx="9144000" cy="2420180"/>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dirty="0"/>
          </a:p>
        </p:txBody>
      </p:sp>
      <p:sp>
        <p:nvSpPr>
          <p:cNvPr id="9" name="Rectangle 2"/>
          <p:cNvSpPr>
            <a:spLocks noGrp="1" noChangeArrowheads="1"/>
          </p:cNvSpPr>
          <p:nvPr>
            <p:ph type="ctrTitle"/>
          </p:nvPr>
        </p:nvSpPr>
        <p:spPr>
          <a:xfrm>
            <a:off x="733425" y="2676554"/>
            <a:ext cx="7702031" cy="794760"/>
          </a:xfrm>
        </p:spPr>
        <p:txBody>
          <a:bodyPr lIns="0" anchor="t" anchorCtr="0">
            <a:normAutofit/>
          </a:bodyPr>
          <a:lstStyle>
            <a:lvl1pPr algn="l">
              <a:defRPr sz="2800" b="1">
                <a:solidFill>
                  <a:srgbClr val="165788"/>
                </a:solidFill>
                <a:latin typeface="Arial" pitchFamily="34" charset="0"/>
                <a:cs typeface="Arial" pitchFamily="34" charset="0"/>
              </a:defRPr>
            </a:lvl1pPr>
          </a:lstStyle>
          <a:p>
            <a:pPr lvl="0"/>
            <a:r>
              <a:rPr lang="en-US" noProof="0"/>
              <a:t>Click to edit Master title style</a:t>
            </a:r>
            <a:endParaRPr lang="en-US" noProof="0" dirty="0"/>
          </a:p>
        </p:txBody>
      </p:sp>
      <p:sp>
        <p:nvSpPr>
          <p:cNvPr id="10" name="Rectangle 3"/>
          <p:cNvSpPr>
            <a:spLocks noGrp="1" noChangeArrowheads="1"/>
          </p:cNvSpPr>
          <p:nvPr>
            <p:ph type="subTitle" idx="1"/>
          </p:nvPr>
        </p:nvSpPr>
        <p:spPr bwMode="auto">
          <a:xfrm>
            <a:off x="732208" y="3790355"/>
            <a:ext cx="7676854" cy="47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buFontTx/>
              <a:buNone/>
              <a:defRPr sz="1600">
                <a:latin typeface="Times New Roman" pitchFamily="18" charset="0"/>
                <a:cs typeface="Times New Roman" pitchFamily="18"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649170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4853" y="822326"/>
            <a:ext cx="7877175" cy="5004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3424" y="2047876"/>
            <a:ext cx="3898397" cy="3708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4843298" y="2047875"/>
            <a:ext cx="3975965" cy="370522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3090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31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6F3F46-6EBE-4D31-8DBE-DD84C9796B10}" type="datetime1">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291891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64F6E-52FF-4993-8259-5DE867F1EB0B}" type="datetime1">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21772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96B4-420A-4AE7-96E1-296FF780C7BA}" type="datetime1">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315853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15495-F82E-4610-9179-893E283C9C36}" type="datetime1">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120228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AF4FD7-2CDA-4CC1-85E4-B989491238DA}" type="datetime1">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9652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1AB1BB-E306-4F59-BED9-76756FFD8845}" type="datetime1">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8CA0-DE12-4218-9967-3C2C368FCEB1}" type="slidenum">
              <a:rPr lang="en-US" smtClean="0"/>
              <a:t>‹#›</a:t>
            </a:fld>
            <a:endParaRPr lang="en-US"/>
          </a:p>
        </p:txBody>
      </p:sp>
    </p:spTree>
    <p:extLst>
      <p:ext uri="{BB962C8B-B14F-4D97-AF65-F5344CB8AC3E}">
        <p14:creationId xmlns:p14="http://schemas.microsoft.com/office/powerpoint/2010/main" val="327787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16795-6950-4527-8C33-4F6DD47A6FE7}" type="datetime1">
              <a:rPr lang="en-US" smtClean="0"/>
              <a:t>6/11/2020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F8CA0-DE12-4218-9967-3C2C368FCEB1}" type="slidenum">
              <a:rPr lang="en-US" smtClean="0"/>
              <a:t>‹#›</a:t>
            </a:fld>
            <a:endParaRPr lang="en-US"/>
          </a:p>
        </p:txBody>
      </p:sp>
    </p:spTree>
    <p:extLst>
      <p:ext uri="{BB962C8B-B14F-4D97-AF65-F5344CB8AC3E}">
        <p14:creationId xmlns:p14="http://schemas.microsoft.com/office/powerpoint/2010/main" val="901738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24A773-EA12-423A-B701-669F9979A9B7}" type="datetime1">
              <a:rPr lang="en-US" smtClean="0"/>
              <a:t>6/11/2020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AC25AB-7161-4C36-862C-1ADDA0370CA2}" type="slidenum">
              <a:rPr lang="en-US" smtClean="0"/>
              <a:t>‹#›</a:t>
            </a:fld>
            <a:endParaRPr lang="en-US"/>
          </a:p>
        </p:txBody>
      </p:sp>
    </p:spTree>
    <p:extLst>
      <p:ext uri="{BB962C8B-B14F-4D97-AF65-F5344CB8AC3E}">
        <p14:creationId xmlns:p14="http://schemas.microsoft.com/office/powerpoint/2010/main" val="1465434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7940"/>
            <a:ext cx="9144000" cy="1097280"/>
          </a:xfrm>
          <a:prstGeom prst="rect">
            <a:avLst/>
          </a:prstGeom>
        </p:spPr>
      </p:pic>
      <p:sp>
        <p:nvSpPr>
          <p:cNvPr id="8" name="Rectangle 24"/>
          <p:cNvSpPr>
            <a:spLocks noChangeArrowheads="1"/>
          </p:cNvSpPr>
          <p:nvPr/>
        </p:nvSpPr>
        <p:spPr bwMode="auto">
          <a:xfrm>
            <a:off x="0" y="596"/>
            <a:ext cx="9144000" cy="1088744"/>
          </a:xfrm>
          <a:prstGeom prst="rect">
            <a:avLst/>
          </a:prstGeom>
          <a:solidFill>
            <a:srgbClr val="162A2A">
              <a:alpha val="50000"/>
            </a:srgbClr>
          </a:solidFill>
          <a:ln w="9525">
            <a:noFill/>
            <a:miter lim="800000"/>
            <a:headEnd/>
            <a:tailEnd/>
          </a:ln>
        </p:spPr>
        <p:txBody>
          <a:bodyPr wrap="none" anchor="ctr"/>
          <a:lstStyle/>
          <a:p>
            <a:pPr eaLnBrk="0" hangingPunct="0"/>
            <a:endParaRPr lang="en-US" sz="1800" dirty="0"/>
          </a:p>
        </p:txBody>
      </p:sp>
      <p:sp>
        <p:nvSpPr>
          <p:cNvPr id="1026" name="Rectangle 23"/>
          <p:cNvSpPr>
            <a:spLocks noGrp="1" noChangeArrowheads="1"/>
          </p:cNvSpPr>
          <p:nvPr>
            <p:ph type="body" idx="1"/>
          </p:nvPr>
        </p:nvSpPr>
        <p:spPr bwMode="auto">
          <a:xfrm>
            <a:off x="581026" y="1565189"/>
            <a:ext cx="7877175" cy="445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8" name="Rectangle 26"/>
          <p:cNvSpPr>
            <a:spLocks noGrp="1" noChangeArrowheads="1"/>
          </p:cNvSpPr>
          <p:nvPr>
            <p:ph type="title"/>
          </p:nvPr>
        </p:nvSpPr>
        <p:spPr bwMode="auto">
          <a:xfrm>
            <a:off x="581026" y="0"/>
            <a:ext cx="787717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9" name="Text Box 25"/>
          <p:cNvSpPr txBox="1">
            <a:spLocks noChangeArrowheads="1"/>
          </p:cNvSpPr>
          <p:nvPr/>
        </p:nvSpPr>
        <p:spPr bwMode="auto">
          <a:xfrm>
            <a:off x="6977063" y="6437313"/>
            <a:ext cx="18288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900" b="1" dirty="0">
                <a:solidFill>
                  <a:srgbClr val="165788"/>
                </a:solidFill>
                <a:latin typeface="Arial" charset="0"/>
              </a:rPr>
              <a:t>McGuireWoods</a:t>
            </a:r>
            <a:r>
              <a:rPr lang="en-US" sz="900" b="1" dirty="0">
                <a:solidFill>
                  <a:srgbClr val="165788"/>
                </a:solidFill>
              </a:rPr>
              <a:t> | </a:t>
            </a:r>
            <a:fld id="{3FCCEE33-571D-444D-8C82-78626ACB028F}" type="slidenum">
              <a:rPr lang="en-US" sz="900" b="1" smtClean="0">
                <a:solidFill>
                  <a:srgbClr val="165788"/>
                </a:solidFill>
                <a:latin typeface="Arial" panose="020B0604020202020204" pitchFamily="34" charset="0"/>
                <a:cs typeface="Arial" panose="020B0604020202020204" pitchFamily="34" charset="0"/>
              </a:rPr>
              <a:pPr algn="r">
                <a:spcBef>
                  <a:spcPct val="50000"/>
                </a:spcBef>
                <a:defRPr/>
              </a:pPr>
              <a:t>‹#›</a:t>
            </a:fld>
            <a:endParaRPr lang="en-US" sz="900" b="1" dirty="0">
              <a:solidFill>
                <a:srgbClr val="165788"/>
              </a:solidFill>
              <a:latin typeface="Arial" charset="0"/>
            </a:endParaRPr>
          </a:p>
        </p:txBody>
      </p:sp>
      <p:sp>
        <p:nvSpPr>
          <p:cNvPr id="10" name="Text Box 25"/>
          <p:cNvSpPr txBox="1">
            <a:spLocks noChangeArrowheads="1"/>
          </p:cNvSpPr>
          <p:nvPr/>
        </p:nvSpPr>
        <p:spPr bwMode="auto">
          <a:xfrm>
            <a:off x="6994525" y="6583365"/>
            <a:ext cx="1828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spcBef>
                <a:spcPct val="50000"/>
              </a:spcBef>
              <a:defRPr/>
            </a:pPr>
            <a:r>
              <a:rPr lang="en-US" sz="800" spc="50" dirty="0">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10253246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rtl="0" eaLnBrk="1" fontAlgn="base" hangingPunct="1">
        <a:spcBef>
          <a:spcPct val="0"/>
        </a:spcBef>
        <a:spcAft>
          <a:spcPct val="0"/>
        </a:spcAft>
        <a:defRPr sz="2400" b="1">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Optima" pitchFamily="34" charset="0"/>
        </a:defRPr>
      </a:lvl6pPr>
      <a:lvl7pPr marL="914400" algn="l" rtl="0" eaLnBrk="1" fontAlgn="base" hangingPunct="1">
        <a:spcBef>
          <a:spcPct val="0"/>
        </a:spcBef>
        <a:spcAft>
          <a:spcPct val="0"/>
        </a:spcAft>
        <a:defRPr sz="2800">
          <a:solidFill>
            <a:schemeClr val="bg1"/>
          </a:solidFill>
          <a:latin typeface="Optima" pitchFamily="34" charset="0"/>
        </a:defRPr>
      </a:lvl7pPr>
      <a:lvl8pPr marL="1371600" algn="l" rtl="0" eaLnBrk="1" fontAlgn="base" hangingPunct="1">
        <a:spcBef>
          <a:spcPct val="0"/>
        </a:spcBef>
        <a:spcAft>
          <a:spcPct val="0"/>
        </a:spcAft>
        <a:defRPr sz="2800">
          <a:solidFill>
            <a:schemeClr val="bg1"/>
          </a:solidFill>
          <a:latin typeface="Optima" pitchFamily="34" charset="0"/>
        </a:defRPr>
      </a:lvl8pPr>
      <a:lvl9pPr marL="1828800" algn="l" rtl="0" eaLnBrk="1" fontAlgn="base" hangingPunct="1">
        <a:spcBef>
          <a:spcPct val="0"/>
        </a:spcBef>
        <a:spcAft>
          <a:spcPct val="0"/>
        </a:spcAft>
        <a:defRPr sz="2800">
          <a:solidFill>
            <a:schemeClr val="bg1"/>
          </a:solidFill>
          <a:latin typeface="Optima" pitchFamily="34"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har char="•"/>
        <a:defRPr>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oronavirus/2019-ncov/community/general-business-faq.html" TargetMode="External"/><Relationship Id="rId2" Type="http://schemas.openxmlformats.org/officeDocument/2006/relationships/hyperlink" Target="https://www.cdc.gov/coronavirus/2019-ncov/community/schools-childcare/guidance-for-childcare.html#ScreenChildren"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c.gov/coronavirus/2019-ncov/community/pdf/ReOpening_America_Cleaning_Disinfection_Decision_Tool.pdf" TargetMode="Externa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6.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6.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r="-33000"/>
          </a:stretch>
        </a:blipFill>
        <a:effectLst/>
      </p:bgPr>
    </p:bg>
    <p:spTree>
      <p:nvGrpSpPr>
        <p:cNvPr id="1" name=""/>
        <p:cNvGrpSpPr/>
        <p:nvPr/>
      </p:nvGrpSpPr>
      <p:grpSpPr>
        <a:xfrm>
          <a:off x="0" y="0"/>
          <a:ext cx="0" cy="0"/>
          <a:chOff x="0" y="0"/>
          <a:chExt cx="0" cy="0"/>
        </a:xfrm>
      </p:grpSpPr>
      <p:sp>
        <p:nvSpPr>
          <p:cNvPr id="5" name="TextBox 4"/>
          <p:cNvSpPr txBox="1"/>
          <p:nvPr/>
        </p:nvSpPr>
        <p:spPr>
          <a:xfrm>
            <a:off x="945197" y="3111523"/>
            <a:ext cx="8333617" cy="2739211"/>
          </a:xfrm>
          <a:prstGeom prst="rect">
            <a:avLst/>
          </a:prstGeom>
          <a:noFill/>
        </p:spPr>
        <p:txBody>
          <a:bodyPr wrap="square" rtlCol="0">
            <a:spAutoFit/>
          </a:bodyPr>
          <a:lstStyle/>
          <a:p>
            <a:r>
              <a:rPr lang="en-US" sz="4000" b="1" dirty="0"/>
              <a:t>Reopening K-12 Schools in Virginia: </a:t>
            </a:r>
            <a:br>
              <a:rPr lang="en-US" sz="2800" b="1" dirty="0"/>
            </a:br>
            <a:r>
              <a:rPr lang="en-US" sz="2800" b="1" dirty="0"/>
              <a:t>COVID-19 Funding, Legal Insights </a:t>
            </a:r>
          </a:p>
          <a:p>
            <a:r>
              <a:rPr lang="en-US" sz="2800" b="1" dirty="0"/>
              <a:t>and Safety Protocols</a:t>
            </a:r>
          </a:p>
          <a:p>
            <a:br>
              <a:rPr lang="en-US" sz="2800" b="1" dirty="0"/>
            </a:br>
            <a:r>
              <a:rPr lang="en-US" sz="2800" dirty="0"/>
              <a:t>Virginia Association of School Superintendents Webinar</a:t>
            </a:r>
          </a:p>
          <a:p>
            <a:r>
              <a:rPr lang="en-US" sz="2000" dirty="0"/>
              <a:t>June 12, 2020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76" y="1714752"/>
            <a:ext cx="2413392" cy="81737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707" y="1714752"/>
            <a:ext cx="2623530" cy="294975"/>
          </a:xfrm>
          <a:prstGeom prst="rect">
            <a:avLst/>
          </a:prstGeom>
        </p:spPr>
      </p:pic>
    </p:spTree>
    <p:extLst>
      <p:ext uri="{BB962C8B-B14F-4D97-AF65-F5344CB8AC3E}">
        <p14:creationId xmlns:p14="http://schemas.microsoft.com/office/powerpoint/2010/main" val="88884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Outline of Litigation Preparation Steps</a:t>
            </a:r>
          </a:p>
        </p:txBody>
      </p:sp>
      <p:sp>
        <p:nvSpPr>
          <p:cNvPr id="3" name="Content Placeholder 2"/>
          <p:cNvSpPr>
            <a:spLocks noGrp="1"/>
          </p:cNvSpPr>
          <p:nvPr>
            <p:ph idx="1"/>
          </p:nvPr>
        </p:nvSpPr>
        <p:spPr>
          <a:xfrm>
            <a:off x="581026" y="1482811"/>
            <a:ext cx="7877175" cy="4834862"/>
          </a:xfrm>
        </p:spPr>
        <p:txBody>
          <a:bodyPr/>
          <a:lstStyle/>
          <a:p>
            <a:pPr marL="457200" lvl="1" indent="0">
              <a:buNone/>
            </a:pPr>
            <a:endParaRPr lang="en-US" dirty="0"/>
          </a:p>
          <a:p>
            <a:pPr marL="514350" indent="-457200">
              <a:spcBef>
                <a:spcPts val="0"/>
              </a:spcBef>
              <a:spcAft>
                <a:spcPts val="600"/>
              </a:spcAft>
              <a:buFont typeface="+mj-lt"/>
              <a:buAutoNum type="arabicPeriod"/>
            </a:pPr>
            <a:r>
              <a:rPr lang="en-US" dirty="0"/>
              <a:t>Take reasonable steps to comply with applicable and current government guidance (potential standard of care)</a:t>
            </a:r>
          </a:p>
          <a:p>
            <a:pPr marL="514350" indent="-457200">
              <a:spcBef>
                <a:spcPts val="0"/>
              </a:spcBef>
              <a:spcAft>
                <a:spcPts val="600"/>
              </a:spcAft>
              <a:buFont typeface="+mj-lt"/>
              <a:buAutoNum type="arabicPeriod"/>
            </a:pPr>
            <a:r>
              <a:rPr lang="en-US" dirty="0"/>
              <a:t>Document the steps taken in your safety plan (and potentially why some steps were not practicable)</a:t>
            </a:r>
          </a:p>
          <a:p>
            <a:pPr marL="514350" indent="-457200">
              <a:spcBef>
                <a:spcPts val="0"/>
              </a:spcBef>
              <a:spcAft>
                <a:spcPts val="600"/>
              </a:spcAft>
              <a:buFont typeface="+mj-lt"/>
              <a:buAutoNum type="arabicPeriod"/>
            </a:pPr>
            <a:r>
              <a:rPr lang="en-US" dirty="0"/>
              <a:t>Don’t “over promise” in your plan – be reasonable</a:t>
            </a:r>
          </a:p>
          <a:p>
            <a:pPr marL="514350" indent="-457200">
              <a:spcBef>
                <a:spcPts val="0"/>
              </a:spcBef>
              <a:spcAft>
                <a:spcPts val="600"/>
              </a:spcAft>
              <a:buFont typeface="+mj-lt"/>
              <a:buAutoNum type="arabicPeriod"/>
            </a:pPr>
            <a:r>
              <a:rPr lang="en-US" dirty="0"/>
              <a:t>Inform employees, students, vendors/contractors, and visitors about steps taken and expectations for their conduct</a:t>
            </a:r>
          </a:p>
          <a:p>
            <a:pPr marL="514350" indent="-457200">
              <a:spcBef>
                <a:spcPts val="0"/>
              </a:spcBef>
              <a:spcAft>
                <a:spcPts val="600"/>
              </a:spcAft>
              <a:buFont typeface="+mj-lt"/>
              <a:buAutoNum type="arabicPeriod"/>
            </a:pPr>
            <a:r>
              <a:rPr lang="en-US" dirty="0"/>
              <a:t>Monitor compliance with new standards and document those monitoring efforts</a:t>
            </a:r>
          </a:p>
          <a:p>
            <a:pPr marL="514350" indent="-457200">
              <a:spcBef>
                <a:spcPts val="0"/>
              </a:spcBef>
              <a:spcAft>
                <a:spcPts val="600"/>
              </a:spcAft>
              <a:buFont typeface="+mj-lt"/>
              <a:buAutoNum type="arabicPeriod"/>
            </a:pPr>
            <a:r>
              <a:rPr lang="en-US" dirty="0"/>
              <a:t>Frequently review guidance for changes and adapt as needed</a:t>
            </a:r>
          </a:p>
        </p:txBody>
      </p:sp>
    </p:spTree>
    <p:extLst>
      <p:ext uri="{BB962C8B-B14F-4D97-AF65-F5344CB8AC3E}">
        <p14:creationId xmlns:p14="http://schemas.microsoft.com/office/powerpoint/2010/main" val="82044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FFCRA</a:t>
            </a:r>
          </a:p>
        </p:txBody>
      </p:sp>
      <p:sp>
        <p:nvSpPr>
          <p:cNvPr id="3" name="Content Placeholder 2"/>
          <p:cNvSpPr>
            <a:spLocks noGrp="1"/>
          </p:cNvSpPr>
          <p:nvPr>
            <p:ph idx="1"/>
          </p:nvPr>
        </p:nvSpPr>
        <p:spPr/>
        <p:txBody>
          <a:bodyPr/>
          <a:lstStyle/>
          <a:p>
            <a:pPr marL="0" indent="0">
              <a:buNone/>
            </a:pPr>
            <a:r>
              <a:rPr lang="en-US" b="1" dirty="0">
                <a:solidFill>
                  <a:schemeClr val="tx2"/>
                </a:solidFill>
              </a:rPr>
              <a:t>What Does FFCRA Generally Provide?</a:t>
            </a:r>
          </a:p>
          <a:p>
            <a:pPr marL="0" indent="0">
              <a:buNone/>
            </a:pPr>
            <a:endParaRPr lang="en-US" dirty="0"/>
          </a:p>
          <a:p>
            <a:pPr marL="0" indent="0">
              <a:buNone/>
            </a:pPr>
            <a:r>
              <a:rPr lang="en-US" dirty="0"/>
              <a:t>There are two (2) “buckets” of FFCRA time / pay:</a:t>
            </a:r>
          </a:p>
          <a:p>
            <a:pPr marL="0" indent="0">
              <a:buNone/>
            </a:pPr>
            <a:r>
              <a:rPr lang="en-US" dirty="0"/>
              <a:t>1. Emergency paid sick leave (EPSL)</a:t>
            </a:r>
          </a:p>
          <a:p>
            <a:pPr lvl="1"/>
            <a:r>
              <a:rPr lang="en-US" dirty="0"/>
              <a:t>Up to 80 hrs. / 2 wks. (or equivalent for part-time)</a:t>
            </a:r>
          </a:p>
          <a:p>
            <a:pPr lvl="1"/>
            <a:r>
              <a:rPr lang="en-US" dirty="0"/>
              <a:t>All paid</a:t>
            </a:r>
          </a:p>
          <a:p>
            <a:pPr lvl="1"/>
            <a:r>
              <a:rPr lang="en-US" dirty="0"/>
              <a:t>6 separate triggering events</a:t>
            </a:r>
          </a:p>
          <a:p>
            <a:pPr marL="0" indent="0">
              <a:buNone/>
            </a:pPr>
            <a:r>
              <a:rPr lang="en-US" dirty="0"/>
              <a:t>2. Emergency paid family and medical leave (EFMLA)</a:t>
            </a:r>
          </a:p>
          <a:p>
            <a:pPr lvl="1"/>
            <a:r>
              <a:rPr lang="en-US" dirty="0"/>
              <a:t>Up to 12 wks.</a:t>
            </a:r>
          </a:p>
          <a:p>
            <a:pPr lvl="1"/>
            <a:r>
              <a:rPr lang="en-US" dirty="0"/>
              <a:t>1st 2 wks. unpaid, remaining 10 wks. paid</a:t>
            </a:r>
          </a:p>
          <a:p>
            <a:pPr lvl="1"/>
            <a:r>
              <a:rPr lang="en-US" dirty="0"/>
              <a:t>1 triggering event (EPSL trigger No. 5)</a:t>
            </a:r>
          </a:p>
          <a:p>
            <a:pPr lvl="1"/>
            <a:r>
              <a:rPr lang="en-US" dirty="0"/>
              <a:t>Can run concurrently with EPSL</a:t>
            </a:r>
          </a:p>
          <a:p>
            <a:endParaRPr lang="en-US" dirty="0"/>
          </a:p>
        </p:txBody>
      </p:sp>
    </p:spTree>
    <p:extLst>
      <p:ext uri="{BB962C8B-B14F-4D97-AF65-F5344CB8AC3E}">
        <p14:creationId xmlns:p14="http://schemas.microsoft.com/office/powerpoint/2010/main" val="158896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EPSL – Qualifying Reasons</a:t>
            </a:r>
          </a:p>
        </p:txBody>
      </p:sp>
      <p:sp>
        <p:nvSpPr>
          <p:cNvPr id="3" name="Content Placeholder 2"/>
          <p:cNvSpPr>
            <a:spLocks noGrp="1"/>
          </p:cNvSpPr>
          <p:nvPr>
            <p:ph idx="1"/>
          </p:nvPr>
        </p:nvSpPr>
        <p:spPr/>
        <p:txBody>
          <a:bodyPr/>
          <a:lstStyle/>
          <a:p>
            <a:pPr marL="0" indent="0">
              <a:buNone/>
            </a:pPr>
            <a:r>
              <a:rPr lang="en-US" sz="2400" dirty="0"/>
              <a:t>Unable to work (or telework) </a:t>
            </a:r>
            <a:r>
              <a:rPr lang="en-US" sz="2400" i="1" dirty="0"/>
              <a:t>due to a need for leave</a:t>
            </a:r>
          </a:p>
          <a:p>
            <a:pPr marL="0" indent="0">
              <a:buNone/>
            </a:pPr>
            <a:r>
              <a:rPr lang="en-US" sz="2400" i="1" dirty="0"/>
              <a:t>because </a:t>
            </a:r>
            <a:r>
              <a:rPr lang="en-US" sz="2400" dirty="0"/>
              <a:t>the employee:</a:t>
            </a:r>
          </a:p>
          <a:p>
            <a:pPr marL="457200" indent="-457200">
              <a:buAutoNum type="arabicPeriod"/>
            </a:pPr>
            <a:r>
              <a:rPr lang="en-US" sz="2400" i="1" dirty="0">
                <a:solidFill>
                  <a:srgbClr val="C00000"/>
                </a:solidFill>
              </a:rPr>
              <a:t>Quarantine</a:t>
            </a:r>
            <a:r>
              <a:rPr lang="en-US" sz="2400" i="1" dirty="0"/>
              <a:t> </a:t>
            </a:r>
            <a:r>
              <a:rPr lang="en-US" sz="2400" dirty="0"/>
              <a:t>– is subject to a federal, state or local    	quarantine or isolation order related to COVID-19</a:t>
            </a:r>
          </a:p>
          <a:p>
            <a:pPr marL="457200" indent="-457200">
              <a:buAutoNum type="arabicPeriod"/>
            </a:pPr>
            <a:endParaRPr lang="en-US" sz="2400" dirty="0"/>
          </a:p>
          <a:p>
            <a:pPr marL="0" indent="0">
              <a:buNone/>
            </a:pPr>
            <a:r>
              <a:rPr lang="en-US" sz="2400" i="1" dirty="0"/>
              <a:t>2. </a:t>
            </a:r>
            <a:r>
              <a:rPr lang="en-US" sz="2400" i="1" dirty="0">
                <a:solidFill>
                  <a:srgbClr val="C00000"/>
                </a:solidFill>
              </a:rPr>
              <a:t>Self-Quarantine</a:t>
            </a:r>
            <a:r>
              <a:rPr lang="en-US" sz="2400" i="1" dirty="0"/>
              <a:t> </a:t>
            </a:r>
            <a:r>
              <a:rPr lang="en-US" sz="2400" dirty="0"/>
              <a:t>– has been advised to self-quarantine 	by a local healthcare provider due to COVID-19 	related concerns</a:t>
            </a:r>
          </a:p>
          <a:p>
            <a:pPr marL="0" indent="0">
              <a:buNone/>
            </a:pPr>
            <a:endParaRPr lang="en-US" sz="2400" dirty="0"/>
          </a:p>
          <a:p>
            <a:pPr marL="0" indent="0">
              <a:buNone/>
            </a:pPr>
            <a:r>
              <a:rPr lang="en-US" i="1" dirty="0"/>
              <a:t>3. </a:t>
            </a:r>
            <a:r>
              <a:rPr lang="en-US" i="1" dirty="0">
                <a:solidFill>
                  <a:srgbClr val="C00000"/>
                </a:solidFill>
              </a:rPr>
              <a:t>Symptoms / Diagnosis </a:t>
            </a:r>
            <a:r>
              <a:rPr lang="en-US" dirty="0"/>
              <a:t>– is experiencing COVID-19</a:t>
            </a:r>
          </a:p>
          <a:p>
            <a:pPr marL="0" indent="0">
              <a:buNone/>
            </a:pPr>
            <a:r>
              <a:rPr lang="en-US" sz="2400" dirty="0"/>
              <a:t>	symptoms and is seeking a medical diagnosis</a:t>
            </a:r>
          </a:p>
          <a:p>
            <a:endParaRPr lang="en-US" dirty="0"/>
          </a:p>
        </p:txBody>
      </p:sp>
    </p:spTree>
    <p:extLst>
      <p:ext uri="{BB962C8B-B14F-4D97-AF65-F5344CB8AC3E}">
        <p14:creationId xmlns:p14="http://schemas.microsoft.com/office/powerpoint/2010/main" val="80793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6" y="182880"/>
            <a:ext cx="7877175" cy="1087395"/>
          </a:xfrm>
        </p:spPr>
        <p:txBody>
          <a:bodyPr/>
          <a:lstStyle/>
          <a:p>
            <a:r>
              <a:rPr lang="en-US" dirty="0"/>
              <a:t>EPSL – Qualifying Reasons</a:t>
            </a:r>
            <a:br>
              <a:rPr lang="en-US" dirty="0"/>
            </a:br>
            <a:endParaRPr lang="en-US" dirty="0"/>
          </a:p>
        </p:txBody>
      </p:sp>
      <p:sp>
        <p:nvSpPr>
          <p:cNvPr id="3" name="Content Placeholder 2"/>
          <p:cNvSpPr>
            <a:spLocks noGrp="1"/>
          </p:cNvSpPr>
          <p:nvPr>
            <p:ph idx="1"/>
          </p:nvPr>
        </p:nvSpPr>
        <p:spPr/>
        <p:txBody>
          <a:bodyPr/>
          <a:lstStyle/>
          <a:p>
            <a:pPr marL="0" indent="0">
              <a:buNone/>
            </a:pPr>
            <a:r>
              <a:rPr lang="en-US" i="1" dirty="0"/>
              <a:t>4.  </a:t>
            </a:r>
            <a:r>
              <a:rPr lang="en-US" i="1" dirty="0">
                <a:solidFill>
                  <a:srgbClr val="C00000"/>
                </a:solidFill>
              </a:rPr>
              <a:t>Care for a Quarantined / Self-Quarantined Individual </a:t>
            </a:r>
            <a:r>
              <a:rPr lang="en-US" dirty="0"/>
              <a:t>– is  	caring for an individual subject to a quarantine or 	isolation order described in (1) or self-quarantine as 	described in (2)</a:t>
            </a:r>
          </a:p>
          <a:p>
            <a:pPr marL="0" indent="0">
              <a:buNone/>
            </a:pPr>
            <a:r>
              <a:rPr lang="en-US" i="1" dirty="0"/>
              <a:t>5.  </a:t>
            </a:r>
            <a:r>
              <a:rPr lang="en-US" i="1" dirty="0">
                <a:solidFill>
                  <a:srgbClr val="C00000"/>
                </a:solidFill>
              </a:rPr>
              <a:t>Child Care </a:t>
            </a:r>
            <a:r>
              <a:rPr lang="en-US" dirty="0"/>
              <a:t>– is caring for a child whose school or place of 	care is closed (or child care provider is unavailable) for 	reasons related to COVID-19</a:t>
            </a:r>
          </a:p>
          <a:p>
            <a:pPr marL="0" indent="0">
              <a:buNone/>
            </a:pPr>
            <a:r>
              <a:rPr lang="en-US" i="1" dirty="0"/>
              <a:t>6.  </a:t>
            </a:r>
            <a:r>
              <a:rPr lang="en-US" i="1" dirty="0">
                <a:solidFill>
                  <a:srgbClr val="C00000"/>
                </a:solidFill>
              </a:rPr>
              <a:t>Substantially Similar Condition </a:t>
            </a:r>
            <a:r>
              <a:rPr lang="en-US" dirty="0"/>
              <a:t>– is experiencing any other 	substantially-similar condition, as specified by the 	Secretary of Health and Human Services</a:t>
            </a:r>
          </a:p>
          <a:p>
            <a:pPr marL="0" indent="0">
              <a:buNone/>
            </a:pPr>
            <a:endParaRPr lang="en-US" dirty="0"/>
          </a:p>
        </p:txBody>
      </p:sp>
    </p:spTree>
    <p:extLst>
      <p:ext uri="{BB962C8B-B14F-4D97-AF65-F5344CB8AC3E}">
        <p14:creationId xmlns:p14="http://schemas.microsoft.com/office/powerpoint/2010/main" val="260229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74567"/>
            <a:ext cx="7877175" cy="1087395"/>
          </a:xfrm>
        </p:spPr>
        <p:txBody>
          <a:bodyPr/>
          <a:lstStyle/>
          <a:p>
            <a:r>
              <a:rPr lang="en-US" dirty="0"/>
              <a:t>EFMLA – Qualifying Reason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Unable to work (or telework) </a:t>
            </a:r>
            <a:r>
              <a:rPr lang="en-US" i="1" dirty="0"/>
              <a:t>due to a need for leave</a:t>
            </a:r>
          </a:p>
          <a:p>
            <a:pPr marL="0" indent="0">
              <a:buNone/>
            </a:pPr>
            <a:r>
              <a:rPr lang="en-US" i="1" dirty="0"/>
              <a:t>because </a:t>
            </a:r>
            <a:r>
              <a:rPr lang="en-US" dirty="0"/>
              <a:t>the employee:</a:t>
            </a:r>
          </a:p>
          <a:p>
            <a:r>
              <a:rPr lang="en-US" i="1" dirty="0">
                <a:solidFill>
                  <a:srgbClr val="C00000"/>
                </a:solidFill>
              </a:rPr>
              <a:t>Child Care </a:t>
            </a:r>
            <a:r>
              <a:rPr lang="en-US" dirty="0"/>
              <a:t>– is caring for a child whose school or place of care is closed (or child care provider is unavailable) for reasons related to COVID-19</a:t>
            </a:r>
          </a:p>
          <a:p>
            <a:pPr lvl="1"/>
            <a:r>
              <a:rPr lang="en-US" dirty="0"/>
              <a:t>i.e., Same as EPSL Reason No. 5</a:t>
            </a:r>
          </a:p>
          <a:p>
            <a:r>
              <a:rPr lang="en-US" dirty="0"/>
              <a:t>EFMLA leave does NOT apply to:</a:t>
            </a:r>
          </a:p>
          <a:p>
            <a:pPr lvl="1"/>
            <a:r>
              <a:rPr lang="en-US" dirty="0"/>
              <a:t>Quarantine, self-quarantine, symptoms / diagnosis</a:t>
            </a:r>
          </a:p>
          <a:p>
            <a:pPr lvl="1"/>
            <a:r>
              <a:rPr lang="en-US" dirty="0"/>
              <a:t>Care for quarantined / self-quarantined individual</a:t>
            </a:r>
          </a:p>
          <a:p>
            <a:pPr lvl="1"/>
            <a:r>
              <a:rPr lang="en-US" dirty="0"/>
              <a:t>Employee’s substantially similar condition</a:t>
            </a:r>
          </a:p>
          <a:p>
            <a:endParaRPr lang="en-US" dirty="0"/>
          </a:p>
        </p:txBody>
      </p:sp>
    </p:spTree>
    <p:extLst>
      <p:ext uri="{BB962C8B-B14F-4D97-AF65-F5344CB8AC3E}">
        <p14:creationId xmlns:p14="http://schemas.microsoft.com/office/powerpoint/2010/main" val="421724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6" y="149629"/>
            <a:ext cx="7877175" cy="1087395"/>
          </a:xfrm>
        </p:spPr>
        <p:txBody>
          <a:bodyPr/>
          <a:lstStyle/>
          <a:p>
            <a:r>
              <a:rPr lang="en-US" dirty="0"/>
              <a:t>FFCRA Pay Rate and Caps</a:t>
            </a:r>
            <a:br>
              <a:rPr lang="en-US" dirty="0"/>
            </a:br>
            <a:endParaRPr lang="en-US" dirty="0"/>
          </a:p>
        </p:txBody>
      </p:sp>
      <p:sp>
        <p:nvSpPr>
          <p:cNvPr id="3" name="Content Placeholder 2"/>
          <p:cNvSpPr>
            <a:spLocks noGrp="1"/>
          </p:cNvSpPr>
          <p:nvPr>
            <p:ph idx="1"/>
          </p:nvPr>
        </p:nvSpPr>
        <p:spPr/>
        <p:txBody>
          <a:bodyPr/>
          <a:lstStyle/>
          <a:p>
            <a:r>
              <a:rPr lang="en-US" i="1" dirty="0">
                <a:solidFill>
                  <a:srgbClr val="C00000"/>
                </a:solidFill>
              </a:rPr>
              <a:t>Quarantine; self-quarantine; symptoms/diagnosis</a:t>
            </a:r>
          </a:p>
          <a:p>
            <a:pPr lvl="1"/>
            <a:r>
              <a:rPr lang="en-US" dirty="0"/>
              <a:t>Full-pay; up $511 per day and $5,110 in the aggregate (generally over a 2-week period)</a:t>
            </a:r>
          </a:p>
          <a:p>
            <a:r>
              <a:rPr lang="en-US" i="1" dirty="0">
                <a:solidFill>
                  <a:srgbClr val="C00000"/>
                </a:solidFill>
              </a:rPr>
              <a:t>Care for quarantined / self-quarantined individual; employee’s substantially similar condition</a:t>
            </a:r>
          </a:p>
          <a:p>
            <a:pPr lvl="1"/>
            <a:r>
              <a:rPr lang="en-US" dirty="0"/>
              <a:t>2/3 pay; up to $200 per day and $2,000 in the aggregate (generally over a 2-week period)</a:t>
            </a:r>
          </a:p>
          <a:p>
            <a:r>
              <a:rPr lang="en-US" i="1" dirty="0">
                <a:solidFill>
                  <a:srgbClr val="C00000"/>
                </a:solidFill>
              </a:rPr>
              <a:t>Child care</a:t>
            </a:r>
          </a:p>
          <a:p>
            <a:pPr lvl="1"/>
            <a:r>
              <a:rPr lang="en-US" dirty="0"/>
              <a:t>2/3 pay; up to $200 per day and $12,000 in the aggregate (over a 12-week period) – EPSL and EFMLA combined</a:t>
            </a:r>
          </a:p>
          <a:p>
            <a:r>
              <a:rPr lang="en-US" dirty="0"/>
              <a:t>At FLSA regular rate of pay</a:t>
            </a:r>
          </a:p>
        </p:txBody>
      </p:sp>
    </p:spTree>
    <p:extLst>
      <p:ext uri="{BB962C8B-B14F-4D97-AF65-F5344CB8AC3E}">
        <p14:creationId xmlns:p14="http://schemas.microsoft.com/office/powerpoint/2010/main" val="3625468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6" y="166255"/>
            <a:ext cx="7877175" cy="1087395"/>
          </a:xfrm>
        </p:spPr>
        <p:txBody>
          <a:bodyPr/>
          <a:lstStyle/>
          <a:p>
            <a:r>
              <a:rPr lang="en-US" dirty="0"/>
              <a:t>Which Employees Are Covered?</a:t>
            </a:r>
            <a:br>
              <a:rPr lang="en-US" dirty="0"/>
            </a:br>
            <a:endParaRPr lang="en-US" dirty="0"/>
          </a:p>
        </p:txBody>
      </p:sp>
      <p:sp>
        <p:nvSpPr>
          <p:cNvPr id="3" name="Content Placeholder 2"/>
          <p:cNvSpPr>
            <a:spLocks noGrp="1"/>
          </p:cNvSpPr>
          <p:nvPr>
            <p:ph idx="1"/>
          </p:nvPr>
        </p:nvSpPr>
        <p:spPr/>
        <p:txBody>
          <a:bodyPr/>
          <a:lstStyle/>
          <a:p>
            <a:r>
              <a:rPr lang="en-US" dirty="0"/>
              <a:t>EPSL</a:t>
            </a:r>
          </a:p>
          <a:p>
            <a:pPr lvl="1"/>
            <a:r>
              <a:rPr lang="en-US" dirty="0"/>
              <a:t>All full-time and part-time employees, no matter how long employed</a:t>
            </a:r>
          </a:p>
          <a:p>
            <a:r>
              <a:rPr lang="en-US" dirty="0"/>
              <a:t>EFMLA</a:t>
            </a:r>
          </a:p>
          <a:p>
            <a:pPr lvl="1"/>
            <a:r>
              <a:rPr lang="en-US" dirty="0"/>
              <a:t>Full-time and part-time employees employed for 30 or more calendar day</a:t>
            </a:r>
          </a:p>
          <a:p>
            <a:pPr lvl="1"/>
            <a:r>
              <a:rPr lang="en-US" dirty="0"/>
              <a:t>Includes time spend assigned to an employer by a temp. agency, if later hired by the employer</a:t>
            </a:r>
          </a:p>
          <a:p>
            <a:pPr lvl="1"/>
            <a:r>
              <a:rPr lang="en-US" dirty="0"/>
              <a:t>Includes time if an employee was (1) laid off or otherwise terminated on or after March 1, 2020 and rehired on or before Dec. 31, 2020, and (2) on the employer’s payroll for at least 30 of the last 60 calendar days prior to layoff / termination</a:t>
            </a:r>
          </a:p>
          <a:p>
            <a:pPr marL="0" indent="0">
              <a:buNone/>
            </a:pPr>
            <a:endParaRPr lang="en-US" dirty="0"/>
          </a:p>
        </p:txBody>
      </p:sp>
    </p:spTree>
    <p:extLst>
      <p:ext uri="{BB962C8B-B14F-4D97-AF65-F5344CB8AC3E}">
        <p14:creationId xmlns:p14="http://schemas.microsoft.com/office/powerpoint/2010/main" val="382515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11" y="191193"/>
            <a:ext cx="7877175" cy="1087395"/>
          </a:xfrm>
        </p:spPr>
        <p:txBody>
          <a:bodyPr/>
          <a:lstStyle/>
          <a:p>
            <a:r>
              <a:rPr lang="en-US" dirty="0"/>
              <a:t>Furloughs</a:t>
            </a:r>
            <a:br>
              <a:rPr lang="en-US" dirty="0"/>
            </a:br>
            <a:endParaRPr lang="en-US" dirty="0"/>
          </a:p>
        </p:txBody>
      </p:sp>
      <p:sp>
        <p:nvSpPr>
          <p:cNvPr id="3" name="Content Placeholder 2"/>
          <p:cNvSpPr>
            <a:spLocks noGrp="1"/>
          </p:cNvSpPr>
          <p:nvPr>
            <p:ph idx="1"/>
          </p:nvPr>
        </p:nvSpPr>
        <p:spPr/>
        <p:txBody>
          <a:bodyPr/>
          <a:lstStyle/>
          <a:p>
            <a:r>
              <a:rPr lang="en-US" dirty="0"/>
              <a:t>“If my employer is open, but furloughs me on or after April 1, 2020 . . . can I receive paid sick leave or expanded family and medical leave?” (e.g. schools open remotely, and I am bus driver or cafeteria worker)</a:t>
            </a:r>
          </a:p>
          <a:p>
            <a:pPr lvl="1"/>
            <a:r>
              <a:rPr lang="en-US" dirty="0"/>
              <a:t>No. If your employer furloughs you because it does not have work or business for you, you are not entitled to then take EPSL or EFMLA</a:t>
            </a:r>
          </a:p>
          <a:p>
            <a:r>
              <a:rPr lang="en-US" dirty="0"/>
              <a:t>The same is true if the employer closes the worksite, RIFs employees, or reduces hours</a:t>
            </a:r>
          </a:p>
          <a:p>
            <a:r>
              <a:rPr lang="en-US" dirty="0"/>
              <a:t>A FFCRA qualifying reason must personally prevent the employee from (a) working, or (b) working a full schedule</a:t>
            </a:r>
          </a:p>
          <a:p>
            <a:pPr marL="0" indent="0">
              <a:buNone/>
            </a:pPr>
            <a:endParaRPr lang="en-US" dirty="0"/>
          </a:p>
        </p:txBody>
      </p:sp>
    </p:spTree>
    <p:extLst>
      <p:ext uri="{BB962C8B-B14F-4D97-AF65-F5344CB8AC3E}">
        <p14:creationId xmlns:p14="http://schemas.microsoft.com/office/powerpoint/2010/main" val="121835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66255"/>
            <a:ext cx="7877175" cy="1087395"/>
          </a:xfrm>
        </p:spPr>
        <p:txBody>
          <a:bodyPr/>
          <a:lstStyle/>
          <a:p>
            <a:r>
              <a:rPr lang="en-US" dirty="0"/>
              <a:t>Self-Quarantine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Only applies when employees have been advised to do so by a health care provider (HCP) or has symptoms and is seeking a medical diagnosis</a:t>
            </a:r>
          </a:p>
          <a:p>
            <a:r>
              <a:rPr lang="en-US" dirty="0"/>
              <a:t>HCP definition here tracks the regular FMLA; not the employer coverage HCP opt-out definition earlier in FFCRA</a:t>
            </a:r>
          </a:p>
          <a:p>
            <a:endParaRPr lang="en-US" dirty="0"/>
          </a:p>
          <a:p>
            <a:pPr marL="0" indent="0">
              <a:buNone/>
            </a:pPr>
            <a:r>
              <a:rPr lang="en-US" dirty="0"/>
              <a:t>“You may not take paid sick leave under the FFCRA if you </a:t>
            </a:r>
            <a:r>
              <a:rPr lang="en-US" i="1" dirty="0"/>
              <a:t>unilaterally decide </a:t>
            </a:r>
            <a:r>
              <a:rPr lang="en-US" dirty="0"/>
              <a:t>to self‐quarantine for an illness without medical advice, even if you have COVID‐19 symptoms”</a:t>
            </a:r>
          </a:p>
          <a:p>
            <a:pPr marL="0" indent="0">
              <a:buNone/>
            </a:pPr>
            <a:endParaRPr lang="en-US" dirty="0"/>
          </a:p>
        </p:txBody>
      </p:sp>
    </p:spTree>
    <p:extLst>
      <p:ext uri="{BB962C8B-B14F-4D97-AF65-F5344CB8AC3E}">
        <p14:creationId xmlns:p14="http://schemas.microsoft.com/office/powerpoint/2010/main" val="4137769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6" y="157942"/>
            <a:ext cx="7877175" cy="1087395"/>
          </a:xfrm>
        </p:spPr>
        <p:txBody>
          <a:bodyPr/>
          <a:lstStyle/>
          <a:p>
            <a:r>
              <a:rPr lang="en-US" dirty="0"/>
              <a:t>Self-Quarantine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Must be based on the healthcare provider’s belief that the employee:</a:t>
            </a:r>
          </a:p>
          <a:p>
            <a:r>
              <a:rPr lang="en-US" dirty="0"/>
              <a:t>Has COVID-19</a:t>
            </a:r>
          </a:p>
          <a:p>
            <a:r>
              <a:rPr lang="en-US" dirty="0"/>
              <a:t>May have COVID-19, </a:t>
            </a:r>
            <a:r>
              <a:rPr lang="en-US" i="1" dirty="0"/>
              <a:t>or</a:t>
            </a:r>
          </a:p>
          <a:p>
            <a:r>
              <a:rPr lang="en-US" i="1" dirty="0"/>
              <a:t>Is particularly vulnerable to COVID-19</a:t>
            </a:r>
          </a:p>
          <a:p>
            <a:pPr marL="0" indent="0">
              <a:buNone/>
            </a:pPr>
            <a:endParaRPr lang="en-US" dirty="0"/>
          </a:p>
          <a:p>
            <a:pPr marL="0" indent="0">
              <a:buNone/>
            </a:pPr>
            <a:r>
              <a:rPr lang="en-US" dirty="0"/>
              <a:t>AND the self-quarantine “must prevent the employee from working.”</a:t>
            </a:r>
          </a:p>
          <a:p>
            <a:r>
              <a:rPr lang="en-US" dirty="0"/>
              <a:t>If the employee can telework (i.e., employer has work, the employee can perform work where they are self- quarantined, and there are no extenuating circumstances), EPSL is not triggered</a:t>
            </a:r>
          </a:p>
          <a:p>
            <a:pPr marL="0" indent="0">
              <a:buNone/>
            </a:pPr>
            <a:endParaRPr lang="en-US" dirty="0"/>
          </a:p>
        </p:txBody>
      </p:sp>
    </p:spTree>
    <p:extLst>
      <p:ext uri="{BB962C8B-B14F-4D97-AF65-F5344CB8AC3E}">
        <p14:creationId xmlns:p14="http://schemas.microsoft.com/office/powerpoint/2010/main" val="45851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2144" y="4065368"/>
            <a:ext cx="4191856" cy="502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i="1" dirty="0"/>
          </a:p>
        </p:txBody>
      </p:sp>
      <p:sp>
        <p:nvSpPr>
          <p:cNvPr id="3" name="Title 1"/>
          <p:cNvSpPr txBox="1">
            <a:spLocks/>
          </p:cNvSpPr>
          <p:nvPr/>
        </p:nvSpPr>
        <p:spPr>
          <a:xfrm>
            <a:off x="452689" y="412305"/>
            <a:ext cx="8085136" cy="677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rPr>
              <a:t>Topics &amp; Speakers</a:t>
            </a:r>
            <a:endParaRPr lang="en-US" sz="2400" b="1" dirty="0">
              <a:latin typeface="+mn-lt"/>
              <a:cs typeface="Calibri" panose="020F0502020204030204" pitchFamily="34" charset="0"/>
            </a:endParaRPr>
          </a:p>
        </p:txBody>
      </p:sp>
      <p:cxnSp>
        <p:nvCxnSpPr>
          <p:cNvPr id="6" name="Straight Connector 5"/>
          <p:cNvCxnSpPr/>
          <p:nvPr/>
        </p:nvCxnSpPr>
        <p:spPr>
          <a:xfrm flipV="1">
            <a:off x="524607" y="920422"/>
            <a:ext cx="8095411" cy="156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1560" y="1499404"/>
            <a:ext cx="3103419" cy="369332"/>
          </a:xfrm>
          <a:prstGeom prst="rect">
            <a:avLst/>
          </a:prstGeom>
        </p:spPr>
        <p:txBody>
          <a:bodyPr wrap="square">
            <a:spAutoFit/>
          </a:bodyPr>
          <a:lstStyle/>
          <a:p>
            <a:r>
              <a:rPr lang="en-US" b="1" dirty="0"/>
              <a:t>Speakers</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093" y="2233414"/>
            <a:ext cx="789418" cy="789418"/>
          </a:xfrm>
          <a:prstGeom prst="rect">
            <a:avLst/>
          </a:prstGeom>
        </p:spPr>
      </p:pic>
      <p:sp>
        <p:nvSpPr>
          <p:cNvPr id="14" name="Rectangle 13"/>
          <p:cNvSpPr/>
          <p:nvPr/>
        </p:nvSpPr>
        <p:spPr>
          <a:xfrm>
            <a:off x="1419571" y="2253444"/>
            <a:ext cx="4417262" cy="738664"/>
          </a:xfrm>
          <a:prstGeom prst="rect">
            <a:avLst/>
          </a:prstGeom>
        </p:spPr>
        <p:txBody>
          <a:bodyPr wrap="square">
            <a:spAutoFit/>
          </a:bodyPr>
          <a:lstStyle/>
          <a:p>
            <a:r>
              <a:rPr lang="en-US" sz="1400" b="1" dirty="0"/>
              <a:t>Laura Fornash</a:t>
            </a:r>
            <a:r>
              <a:rPr lang="en-US" sz="1400" dirty="0"/>
              <a:t>, McGuireWoods Consulting and </a:t>
            </a:r>
          </a:p>
          <a:p>
            <a:r>
              <a:rPr lang="en-US" sz="1400" dirty="0"/>
              <a:t>Former Virginia Secretary of Education</a:t>
            </a:r>
          </a:p>
          <a:p>
            <a:r>
              <a:rPr lang="en-US" sz="1400" i="1" dirty="0"/>
              <a:t>COVID-19 funding and political considerations</a:t>
            </a:r>
          </a:p>
        </p:txBody>
      </p:sp>
      <p:sp>
        <p:nvSpPr>
          <p:cNvPr id="16" name="Rectangle 15"/>
          <p:cNvSpPr/>
          <p:nvPr/>
        </p:nvSpPr>
        <p:spPr>
          <a:xfrm>
            <a:off x="1419571" y="3537604"/>
            <a:ext cx="3944012" cy="523220"/>
          </a:xfrm>
          <a:prstGeom prst="rect">
            <a:avLst/>
          </a:prstGeom>
        </p:spPr>
        <p:txBody>
          <a:bodyPr wrap="square">
            <a:spAutoFit/>
          </a:bodyPr>
          <a:lstStyle/>
          <a:p>
            <a:r>
              <a:rPr lang="en-US" sz="1400" b="1" dirty="0"/>
              <a:t>Micah Schwartz</a:t>
            </a:r>
            <a:r>
              <a:rPr lang="en-US" sz="1400" dirty="0"/>
              <a:t>, McGuireWoods</a:t>
            </a:r>
          </a:p>
          <a:p>
            <a:r>
              <a:rPr lang="en-US" sz="1400" i="1" dirty="0"/>
              <a:t>Employer legal issues around reopening</a:t>
            </a:r>
          </a:p>
        </p:txBody>
      </p:sp>
      <p:sp>
        <p:nvSpPr>
          <p:cNvPr id="19" name="Rectangle 18"/>
          <p:cNvSpPr/>
          <p:nvPr/>
        </p:nvSpPr>
        <p:spPr>
          <a:xfrm>
            <a:off x="1436409" y="4692625"/>
            <a:ext cx="3493691" cy="738664"/>
          </a:xfrm>
          <a:prstGeom prst="rect">
            <a:avLst/>
          </a:prstGeom>
        </p:spPr>
        <p:txBody>
          <a:bodyPr wrap="square">
            <a:spAutoFit/>
          </a:bodyPr>
          <a:lstStyle/>
          <a:p>
            <a:r>
              <a:rPr lang="en-US" sz="1400" b="1" dirty="0"/>
              <a:t>Craig Wood</a:t>
            </a:r>
            <a:r>
              <a:rPr lang="en-US" sz="1400" dirty="0"/>
              <a:t>, McGuireWoods</a:t>
            </a:r>
          </a:p>
          <a:p>
            <a:r>
              <a:rPr lang="en-US" sz="1400" dirty="0"/>
              <a:t>VASS Legal Counsel</a:t>
            </a:r>
          </a:p>
          <a:p>
            <a:r>
              <a:rPr lang="en-US" sz="1400" i="1" dirty="0"/>
              <a:t>Student and Safety Issues</a:t>
            </a:r>
          </a:p>
        </p:txBody>
      </p:sp>
      <p:sp>
        <p:nvSpPr>
          <p:cNvPr id="4" name="Slide Number Placeholder 3"/>
          <p:cNvSpPr>
            <a:spLocks noGrp="1"/>
          </p:cNvSpPr>
          <p:nvPr>
            <p:ph type="sldNum" sz="quarter" idx="12"/>
          </p:nvPr>
        </p:nvSpPr>
        <p:spPr/>
        <p:txBody>
          <a:bodyPr/>
          <a:lstStyle/>
          <a:p>
            <a:fld id="{A46F8CA0-DE12-4218-9967-3C2C368FCEB1}" type="slidenum">
              <a:rPr lang="en-US" smtClean="0"/>
              <a:t>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1" y="3472873"/>
            <a:ext cx="786384" cy="7863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36" y="4729020"/>
            <a:ext cx="786384" cy="786384"/>
          </a:xfrm>
          <a:prstGeom prst="rect">
            <a:avLst/>
          </a:prstGeom>
        </p:spPr>
      </p:pic>
    </p:spTree>
    <p:extLst>
      <p:ext uri="{BB962C8B-B14F-4D97-AF65-F5344CB8AC3E}">
        <p14:creationId xmlns:p14="http://schemas.microsoft.com/office/powerpoint/2010/main" val="255194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Disruptions</a:t>
            </a:r>
          </a:p>
        </p:txBody>
      </p:sp>
      <p:sp>
        <p:nvSpPr>
          <p:cNvPr id="3" name="Content Placeholder 2"/>
          <p:cNvSpPr>
            <a:spLocks noGrp="1"/>
          </p:cNvSpPr>
          <p:nvPr>
            <p:ph idx="1"/>
          </p:nvPr>
        </p:nvSpPr>
        <p:spPr/>
        <p:txBody>
          <a:bodyPr/>
          <a:lstStyle/>
          <a:p>
            <a:r>
              <a:rPr lang="en-US" dirty="0"/>
              <a:t>Outbreaks will occur, and a school or schools will become “hotspots” just as with regular flu</a:t>
            </a:r>
          </a:p>
          <a:p>
            <a:r>
              <a:rPr lang="en-US" dirty="0"/>
              <a:t>You may need to shutdown for several days to calm the outbreak</a:t>
            </a:r>
          </a:p>
          <a:p>
            <a:r>
              <a:rPr lang="en-US" dirty="0"/>
              <a:t>During shutdowns you may need to furlough employees</a:t>
            </a:r>
          </a:p>
          <a:p>
            <a:pPr lvl="1"/>
            <a:r>
              <a:rPr lang="en-US" dirty="0"/>
              <a:t>Hourly employees can be furloughed on a daily basis</a:t>
            </a:r>
          </a:p>
          <a:p>
            <a:pPr lvl="1"/>
            <a:r>
              <a:rPr lang="en-US" dirty="0"/>
              <a:t>Salaried exempt employees cannot be furloughed on a daily basis, but can be furloughed for a workweek</a:t>
            </a:r>
          </a:p>
          <a:p>
            <a:pPr lvl="1"/>
            <a:r>
              <a:rPr lang="en-US" dirty="0"/>
              <a:t>Better financially to furlough for a full Monday – Friday than for 3 – 4 days</a:t>
            </a:r>
          </a:p>
          <a:p>
            <a:pPr lvl="1"/>
            <a:r>
              <a:rPr lang="en-US" dirty="0"/>
              <a:t>Do your employee contracts have language that anticipate furloughs?</a:t>
            </a:r>
          </a:p>
          <a:p>
            <a:pPr lvl="1"/>
            <a:r>
              <a:rPr lang="en-US" dirty="0"/>
              <a:t>How will you make up instructional time?</a:t>
            </a:r>
          </a:p>
          <a:p>
            <a:pPr lvl="1"/>
            <a:endParaRPr lang="en-US" dirty="0"/>
          </a:p>
        </p:txBody>
      </p:sp>
    </p:spTree>
    <p:extLst>
      <p:ext uri="{BB962C8B-B14F-4D97-AF65-F5344CB8AC3E}">
        <p14:creationId xmlns:p14="http://schemas.microsoft.com/office/powerpoint/2010/main" val="286574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Vendor Agreements</a:t>
            </a:r>
          </a:p>
        </p:txBody>
      </p:sp>
      <p:sp>
        <p:nvSpPr>
          <p:cNvPr id="3" name="Content Placeholder 2"/>
          <p:cNvSpPr>
            <a:spLocks noGrp="1"/>
          </p:cNvSpPr>
          <p:nvPr>
            <p:ph idx="1"/>
          </p:nvPr>
        </p:nvSpPr>
        <p:spPr/>
        <p:txBody>
          <a:bodyPr/>
          <a:lstStyle/>
          <a:p>
            <a:r>
              <a:rPr lang="en-US" dirty="0"/>
              <a:t>Do your vendor agreements have force majeure clauses?</a:t>
            </a:r>
          </a:p>
          <a:p>
            <a:r>
              <a:rPr lang="en-US" dirty="0"/>
              <a:t>Do the force majeure clauses include pandemic, epidemic or other medical cause?</a:t>
            </a:r>
          </a:p>
          <a:p>
            <a:r>
              <a:rPr lang="en-US" dirty="0"/>
              <a:t>FORCE MAJEURE. </a:t>
            </a:r>
          </a:p>
          <a:p>
            <a:pPr lvl="1"/>
            <a:r>
              <a:rPr lang="en-US" dirty="0"/>
              <a:t>Neither Party will be liable for any failure or delay in performing an obligation under this Agreement that is due to any of the following causes, to the extent beyond its reasonable control: acts of God, accident, riots, war, terrorist act, epidemic, pandemic, quarantine, civil commotion, breakdown of communication facilities, breakdown of web host, breakdown of internet service provider, natural catastrophes, governmental acts or omissions, changes in laws or regulations, national strikes, fire, explosion, generalized lack of availability of raw materials or energy.</a:t>
            </a:r>
          </a:p>
        </p:txBody>
      </p:sp>
    </p:spTree>
    <p:extLst>
      <p:ext uri="{BB962C8B-B14F-4D97-AF65-F5344CB8AC3E}">
        <p14:creationId xmlns:p14="http://schemas.microsoft.com/office/powerpoint/2010/main" val="119263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348118" y="2168347"/>
            <a:ext cx="8150051" cy="1718389"/>
          </a:xfrm>
        </p:spPr>
        <p:txBody>
          <a:bodyPr>
            <a:noAutofit/>
          </a:bodyPr>
          <a:lstStyle/>
          <a:p>
            <a:r>
              <a:rPr lang="en-US" sz="4000" dirty="0"/>
              <a:t>STUDENT AND SAFETY ISSUES</a:t>
            </a:r>
            <a:br>
              <a:rPr lang="en-US" sz="4000" dirty="0"/>
            </a:br>
            <a:endParaRPr lang="en-US" sz="4000" dirty="0">
              <a:latin typeface="Arial" charset="0"/>
              <a:cs typeface="Arial" charset="0"/>
            </a:endParaRPr>
          </a:p>
        </p:txBody>
      </p:sp>
    </p:spTree>
    <p:extLst>
      <p:ext uri="{BB962C8B-B14F-4D97-AF65-F5344CB8AC3E}">
        <p14:creationId xmlns:p14="http://schemas.microsoft.com/office/powerpoint/2010/main" val="1980998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Governor’s Back to School Plan</a:t>
            </a:r>
          </a:p>
        </p:txBody>
      </p:sp>
      <p:sp>
        <p:nvSpPr>
          <p:cNvPr id="3" name="Content Placeholder 2"/>
          <p:cNvSpPr>
            <a:spLocks noGrp="1"/>
          </p:cNvSpPr>
          <p:nvPr>
            <p:ph idx="1"/>
          </p:nvPr>
        </p:nvSpPr>
        <p:spPr/>
        <p:txBody>
          <a:bodyPr/>
          <a:lstStyle/>
          <a:p>
            <a:r>
              <a:rPr lang="en-US" dirty="0"/>
              <a:t>Three Phase plan</a:t>
            </a:r>
          </a:p>
          <a:p>
            <a:endParaRPr lang="en-US" dirty="0"/>
          </a:p>
          <a:p>
            <a:r>
              <a:rPr lang="en-US" dirty="0"/>
              <a:t>We are in Phase 1 now</a:t>
            </a:r>
          </a:p>
          <a:p>
            <a:endParaRPr lang="en-US" dirty="0"/>
          </a:p>
          <a:p>
            <a:r>
              <a:rPr lang="en-US" dirty="0"/>
              <a:t>Schools can enter Phase 2 after submitting a plan to the Virginia Department of Education that include policies and procedures for implementing CDC mitigation strategies</a:t>
            </a:r>
          </a:p>
          <a:p>
            <a:endParaRPr lang="en-US" dirty="0"/>
          </a:p>
          <a:p>
            <a:r>
              <a:rPr lang="en-US" dirty="0"/>
              <a:t>Schools should open in the fall under Phase 3 after submitting plans to the Virginia Department of Education that include policies and procedures for implementing CDC mitigation strategies</a:t>
            </a:r>
          </a:p>
        </p:txBody>
      </p:sp>
    </p:spTree>
    <p:extLst>
      <p:ext uri="{BB962C8B-B14F-4D97-AF65-F5344CB8AC3E}">
        <p14:creationId xmlns:p14="http://schemas.microsoft.com/office/powerpoint/2010/main" val="410655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Phase 1</a:t>
            </a:r>
          </a:p>
          <a:p>
            <a:pPr lvl="1"/>
            <a:r>
              <a:rPr lang="en-US" dirty="0"/>
              <a:t>Targeted at Special Education students</a:t>
            </a:r>
          </a:p>
          <a:p>
            <a:pPr lvl="1"/>
            <a:r>
              <a:rPr lang="en-US" dirty="0"/>
              <a:t>Permits child care for working families</a:t>
            </a:r>
          </a:p>
          <a:p>
            <a:pPr lvl="1"/>
            <a:endParaRPr lang="en-US" dirty="0"/>
          </a:p>
          <a:p>
            <a:pPr marL="400050"/>
            <a:r>
              <a:rPr lang="en-US" dirty="0"/>
              <a:t>Phase 2</a:t>
            </a:r>
          </a:p>
          <a:p>
            <a:pPr marL="800100" lvl="1"/>
            <a:r>
              <a:rPr lang="en-US" dirty="0"/>
              <a:t>Targeted at SPED, ELL, and preschool through 3</a:t>
            </a:r>
            <a:r>
              <a:rPr lang="en-US" baseline="30000" dirty="0"/>
              <a:t>rd</a:t>
            </a:r>
            <a:r>
              <a:rPr lang="en-US" dirty="0"/>
              <a:t> grade</a:t>
            </a:r>
          </a:p>
          <a:p>
            <a:pPr marL="800100" lvl="1"/>
            <a:r>
              <a:rPr lang="en-US" dirty="0"/>
              <a:t>Athletics limited to practices with social distancing</a:t>
            </a:r>
          </a:p>
          <a:p>
            <a:pPr marL="800100" lvl="1"/>
            <a:r>
              <a:rPr lang="en-US" dirty="0"/>
              <a:t>Limited sports competition – no contact</a:t>
            </a:r>
          </a:p>
          <a:p>
            <a:pPr marL="800100" lvl="1"/>
            <a:endParaRPr lang="en-US" dirty="0"/>
          </a:p>
          <a:p>
            <a:pPr marL="400050"/>
            <a:r>
              <a:rPr lang="en-US" dirty="0"/>
              <a:t>Phase 3</a:t>
            </a:r>
          </a:p>
          <a:p>
            <a:pPr marL="800100" lvl="1"/>
            <a:r>
              <a:rPr lang="en-US" dirty="0"/>
              <a:t>School re-opening</a:t>
            </a:r>
          </a:p>
          <a:p>
            <a:pPr marL="800100" lvl="1"/>
            <a:r>
              <a:rPr lang="en-US" dirty="0"/>
              <a:t>In-person instruction with modifications</a:t>
            </a:r>
          </a:p>
          <a:p>
            <a:pPr marL="800100" lvl="1"/>
            <a:r>
              <a:rPr lang="en-US" dirty="0"/>
              <a:t>Emphasis on social distancing and hygiene</a:t>
            </a:r>
          </a:p>
          <a:p>
            <a:pPr marL="800100" lvl="1"/>
            <a:endParaRPr lang="en-US" dirty="0"/>
          </a:p>
        </p:txBody>
      </p:sp>
    </p:spTree>
    <p:extLst>
      <p:ext uri="{BB962C8B-B14F-4D97-AF65-F5344CB8AC3E}">
        <p14:creationId xmlns:p14="http://schemas.microsoft.com/office/powerpoint/2010/main" val="86227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a:t>
            </a:r>
          </a:p>
        </p:txBody>
      </p:sp>
      <p:sp>
        <p:nvSpPr>
          <p:cNvPr id="3" name="Content Placeholder 2"/>
          <p:cNvSpPr>
            <a:spLocks noGrp="1"/>
          </p:cNvSpPr>
          <p:nvPr>
            <p:ph idx="1"/>
          </p:nvPr>
        </p:nvSpPr>
        <p:spPr/>
        <p:txBody>
          <a:bodyPr/>
          <a:lstStyle/>
          <a:p>
            <a:r>
              <a:rPr lang="en-US" dirty="0"/>
              <a:t>We are going to focus on Phase 3 – preparing for return to full school activities</a:t>
            </a:r>
          </a:p>
          <a:p>
            <a:endParaRPr lang="en-US" dirty="0"/>
          </a:p>
          <a:p>
            <a:r>
              <a:rPr lang="en-US" dirty="0"/>
              <a:t>Focus on CDC Guidelines, because they are the underpinning of the Governor’s Order and the VDOE plan</a:t>
            </a:r>
          </a:p>
          <a:p>
            <a:endParaRPr lang="en-US" dirty="0"/>
          </a:p>
          <a:p>
            <a:r>
              <a:rPr lang="en-US" dirty="0"/>
              <a:t>CDC plans in turn focus on prevention of disease spread, not on delivery of education.  VDOE has issued a guide to delivering instruction. Review that, but not within the scope of this presentation.</a:t>
            </a:r>
          </a:p>
        </p:txBody>
      </p:sp>
    </p:spTree>
    <p:extLst>
      <p:ext uri="{BB962C8B-B14F-4D97-AF65-F5344CB8AC3E}">
        <p14:creationId xmlns:p14="http://schemas.microsoft.com/office/powerpoint/2010/main" val="406447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Safety Issues</a:t>
            </a:r>
          </a:p>
        </p:txBody>
      </p:sp>
      <p:sp>
        <p:nvSpPr>
          <p:cNvPr id="3" name="Content Placeholder 2"/>
          <p:cNvSpPr>
            <a:spLocks noGrp="1"/>
          </p:cNvSpPr>
          <p:nvPr>
            <p:ph idx="1"/>
          </p:nvPr>
        </p:nvSpPr>
        <p:spPr/>
        <p:txBody>
          <a:bodyPr/>
          <a:lstStyle/>
          <a:p>
            <a:pPr marL="0" indent="0">
              <a:buNone/>
            </a:pPr>
            <a:r>
              <a:rPr lang="en-US" b="1" dirty="0"/>
              <a:t>CDC Guidelines</a:t>
            </a:r>
          </a:p>
          <a:p>
            <a:r>
              <a:rPr lang="en-US" b="1" dirty="0"/>
              <a:t>Lowest Risk:</a:t>
            </a:r>
            <a:r>
              <a:rPr lang="en-US" dirty="0"/>
              <a:t> Students and teachers engage in virtual-only classes, activities, and events.</a:t>
            </a:r>
          </a:p>
          <a:p>
            <a:r>
              <a:rPr lang="en-US" b="1" dirty="0"/>
              <a:t>More Risk:</a:t>
            </a:r>
            <a:r>
              <a:rPr lang="en-US" dirty="0"/>
              <a:t> Small, in-person classes, activities, and events. Groups of students stay together and with the same teacher throughout/across school days and groups do not mix. Students remain at least 6 feet apart and do not share objects (e.g., hybrid virtual and in-person class structures, or staggered/rotated scheduling to accommodate smaller class sizes).</a:t>
            </a:r>
          </a:p>
          <a:p>
            <a:r>
              <a:rPr lang="en-US" b="1" dirty="0"/>
              <a:t>Highest Risk:</a:t>
            </a:r>
            <a:r>
              <a:rPr lang="en-US" dirty="0"/>
              <a:t> Full-sized, in-person classes, activities, and events. Students are not spaced apart, share classroom materials or supplies, and mix between classes and activities.</a:t>
            </a:r>
          </a:p>
          <a:p>
            <a:endParaRPr lang="en-US" dirty="0"/>
          </a:p>
        </p:txBody>
      </p:sp>
    </p:spTree>
    <p:extLst>
      <p:ext uri="{BB962C8B-B14F-4D97-AF65-F5344CB8AC3E}">
        <p14:creationId xmlns:p14="http://schemas.microsoft.com/office/powerpoint/2010/main" val="3562296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Health Screening</a:t>
            </a:r>
          </a:p>
        </p:txBody>
      </p:sp>
      <p:sp>
        <p:nvSpPr>
          <p:cNvPr id="3" name="Content Placeholder 2"/>
          <p:cNvSpPr>
            <a:spLocks noGrp="1"/>
          </p:cNvSpPr>
          <p:nvPr>
            <p:ph idx="1"/>
          </p:nvPr>
        </p:nvSpPr>
        <p:spPr/>
        <p:txBody>
          <a:bodyPr/>
          <a:lstStyle/>
          <a:p>
            <a:r>
              <a:rPr lang="en-US" dirty="0"/>
              <a:t>Students and employees</a:t>
            </a:r>
          </a:p>
          <a:p>
            <a:r>
              <a:rPr lang="en-US" dirty="0"/>
              <a:t>Health screenings should ask about exposure to sick people who may have COVID-19, and appropriate follow-up</a:t>
            </a:r>
          </a:p>
          <a:p>
            <a:r>
              <a:rPr lang="en-US" dirty="0"/>
              <a:t>Temperature screenings should be done daily</a:t>
            </a:r>
          </a:p>
          <a:p>
            <a:r>
              <a:rPr lang="en-US" dirty="0"/>
              <a:t>Contact tracing is going to be required, but there will be further guidance on how to do that</a:t>
            </a:r>
          </a:p>
          <a:p>
            <a:r>
              <a:rPr lang="en-US" dirty="0"/>
              <a:t>Either screen as students enter the building, or send them directly to a homeroom where a teacher will screen.  The latter seems much more feasible.</a:t>
            </a:r>
          </a:p>
        </p:txBody>
      </p:sp>
    </p:spTree>
    <p:extLst>
      <p:ext uri="{BB962C8B-B14F-4D97-AF65-F5344CB8AC3E}">
        <p14:creationId xmlns:p14="http://schemas.microsoft.com/office/powerpoint/2010/main" val="115260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Health Screenings</a:t>
            </a:r>
          </a:p>
        </p:txBody>
      </p:sp>
      <p:sp>
        <p:nvSpPr>
          <p:cNvPr id="3" name="Content Placeholder 2"/>
          <p:cNvSpPr>
            <a:spLocks noGrp="1"/>
          </p:cNvSpPr>
          <p:nvPr>
            <p:ph idx="1"/>
          </p:nvPr>
        </p:nvSpPr>
        <p:spPr/>
        <p:txBody>
          <a:bodyPr/>
          <a:lstStyle/>
          <a:p>
            <a:r>
              <a:rPr lang="en-US" b="1" dirty="0"/>
              <a:t>Recognize Signs and Symptoms</a:t>
            </a:r>
            <a:r>
              <a:rPr lang="en-US" dirty="0"/>
              <a:t> </a:t>
            </a:r>
          </a:p>
          <a:p>
            <a:pPr lvl="1"/>
            <a:r>
              <a:rPr lang="en-US" dirty="0"/>
              <a:t>Health checks should be conducted safely and respectfully, and in accordance with any applicable privacy laws and regulations. School administrators may use examples of screening methods in CDC’s supplemental </a:t>
            </a:r>
            <a:r>
              <a:rPr lang="en-US" dirty="0">
                <a:hlinkClick r:id="rId2"/>
              </a:rPr>
              <a:t>Guidance for Child Care Programs that Remain Open</a:t>
            </a:r>
            <a:r>
              <a:rPr lang="en-US" dirty="0"/>
              <a:t> as a guide for screening children and CDC’s </a:t>
            </a:r>
            <a:r>
              <a:rPr lang="en-US" dirty="0">
                <a:hlinkClick r:id="rId3"/>
              </a:rPr>
              <a:t>General Business FAQs</a:t>
            </a:r>
            <a:r>
              <a:rPr lang="en-US" dirty="0"/>
              <a:t> for screening staff.</a:t>
            </a:r>
          </a:p>
          <a:p>
            <a:pPr lvl="1"/>
            <a:endParaRPr lang="en-US" dirty="0"/>
          </a:p>
          <a:p>
            <a:pPr lvl="1"/>
            <a:r>
              <a:rPr lang="en-US" dirty="0"/>
              <a:t>Privacy is not at issue for non-invasive temperature checks.</a:t>
            </a:r>
          </a:p>
          <a:p>
            <a:pPr lvl="1"/>
            <a:endParaRPr lang="en-US" dirty="0"/>
          </a:p>
          <a:p>
            <a:pPr lvl="1"/>
            <a:r>
              <a:rPr lang="en-US" dirty="0"/>
              <a:t>Asking questions about a person’s health status does implicate privacy issues, and the information should be collected and maintained in a confidential manner</a:t>
            </a:r>
          </a:p>
          <a:p>
            <a:pPr marL="0" indent="0">
              <a:buNone/>
            </a:pPr>
            <a:endParaRPr lang="en-US" dirty="0"/>
          </a:p>
        </p:txBody>
      </p:sp>
    </p:spTree>
    <p:extLst>
      <p:ext uri="{BB962C8B-B14F-4D97-AF65-F5344CB8AC3E}">
        <p14:creationId xmlns:p14="http://schemas.microsoft.com/office/powerpoint/2010/main" val="399892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Safety Issues</a:t>
            </a:r>
          </a:p>
        </p:txBody>
      </p:sp>
      <p:sp>
        <p:nvSpPr>
          <p:cNvPr id="3" name="Content Placeholder 2"/>
          <p:cNvSpPr>
            <a:spLocks noGrp="1"/>
          </p:cNvSpPr>
          <p:nvPr>
            <p:ph idx="1"/>
          </p:nvPr>
        </p:nvSpPr>
        <p:spPr/>
        <p:txBody>
          <a:bodyPr/>
          <a:lstStyle/>
          <a:p>
            <a:r>
              <a:rPr lang="en-US" dirty="0"/>
              <a:t>Social Distancing is going to be difficult with K-12 students, especially younger ones</a:t>
            </a:r>
          </a:p>
          <a:p>
            <a:endParaRPr lang="en-US" dirty="0"/>
          </a:p>
          <a:p>
            <a:r>
              <a:rPr lang="en-US" dirty="0"/>
              <a:t>Measure classrooms and mark where desks should go</a:t>
            </a:r>
          </a:p>
          <a:p>
            <a:endParaRPr lang="en-US" dirty="0"/>
          </a:p>
          <a:p>
            <a:r>
              <a:rPr lang="en-US" dirty="0"/>
              <a:t>Determine maximum occupancy for rooms</a:t>
            </a:r>
          </a:p>
          <a:p>
            <a:endParaRPr lang="en-US" dirty="0"/>
          </a:p>
          <a:p>
            <a:r>
              <a:rPr lang="en-US" dirty="0"/>
              <a:t>Remove furniture from common areas where students would congregate</a:t>
            </a:r>
          </a:p>
          <a:p>
            <a:endParaRPr lang="en-US" dirty="0"/>
          </a:p>
          <a:p>
            <a:r>
              <a:rPr lang="en-US" dirty="0"/>
              <a:t>Develop plans and acquire equipment for frequent and thorough cleaning</a:t>
            </a:r>
          </a:p>
        </p:txBody>
      </p:sp>
    </p:spTree>
    <p:extLst>
      <p:ext uri="{BB962C8B-B14F-4D97-AF65-F5344CB8AC3E}">
        <p14:creationId xmlns:p14="http://schemas.microsoft.com/office/powerpoint/2010/main" val="23009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24607" y="1480014"/>
            <a:ext cx="5794001" cy="2703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Federal Funding</a:t>
            </a:r>
          </a:p>
          <a:p>
            <a:pPr lvl="1"/>
            <a:r>
              <a:rPr lang="en-US" sz="1800" dirty="0"/>
              <a:t>Elementary and Secondary School Emergency Relief Fund</a:t>
            </a:r>
          </a:p>
          <a:p>
            <a:pPr lvl="1"/>
            <a:r>
              <a:rPr lang="en-US" sz="1800" dirty="0"/>
              <a:t>Governor’s Emergency Education Relief (GEER) Fund</a:t>
            </a:r>
          </a:p>
          <a:p>
            <a:pPr lvl="1"/>
            <a:r>
              <a:rPr lang="en-US" sz="1800" dirty="0"/>
              <a:t>Additional CARES Act dollars provided to states for COVID-19 related expenses</a:t>
            </a:r>
          </a:p>
          <a:p>
            <a:r>
              <a:rPr lang="en-US" sz="2000" dirty="0"/>
              <a:t>State Funding</a:t>
            </a:r>
          </a:p>
          <a:p>
            <a:pPr lvl="1"/>
            <a:r>
              <a:rPr lang="en-US" sz="1800" dirty="0"/>
              <a:t>Possible revenue shortfalls (ADM down and sales tax revenues down)</a:t>
            </a:r>
          </a:p>
          <a:p>
            <a:pPr lvl="1"/>
            <a:r>
              <a:rPr lang="en-US" sz="2000" dirty="0"/>
              <a:t>Expected special session of GA</a:t>
            </a:r>
          </a:p>
        </p:txBody>
      </p:sp>
      <p:sp>
        <p:nvSpPr>
          <p:cNvPr id="3" name="Title 1"/>
          <p:cNvSpPr txBox="1">
            <a:spLocks/>
          </p:cNvSpPr>
          <p:nvPr/>
        </p:nvSpPr>
        <p:spPr>
          <a:xfrm>
            <a:off x="452688" y="412305"/>
            <a:ext cx="5958385" cy="677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Fiscal Environment</a:t>
            </a:r>
          </a:p>
          <a:p>
            <a:endParaRPr lang="en-US" sz="2400" b="1" dirty="0">
              <a:solidFill>
                <a:srgbClr val="FF0000"/>
              </a:solidFill>
              <a:latin typeface="Calibri" panose="020F0502020204030204" pitchFamily="34" charset="0"/>
              <a:cs typeface="Calibri" panose="020F0502020204030204" pitchFamily="34" charset="0"/>
            </a:endParaRPr>
          </a:p>
        </p:txBody>
      </p:sp>
      <p:cxnSp>
        <p:nvCxnSpPr>
          <p:cNvPr id="6" name="Straight Connector 5"/>
          <p:cNvCxnSpPr/>
          <p:nvPr/>
        </p:nvCxnSpPr>
        <p:spPr>
          <a:xfrm flipV="1">
            <a:off x="524607" y="1181525"/>
            <a:ext cx="5886467" cy="1134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310" r="8799"/>
          <a:stretch/>
        </p:blipFill>
        <p:spPr>
          <a:xfrm>
            <a:off x="6780944" y="0"/>
            <a:ext cx="2363056"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07" y="6133935"/>
            <a:ext cx="1202893" cy="401766"/>
          </a:xfrm>
          <a:prstGeom prst="rect">
            <a:avLst/>
          </a:prstGeom>
        </p:spPr>
      </p:pic>
      <p:sp>
        <p:nvSpPr>
          <p:cNvPr id="4" name="Slide Number Placeholder 3"/>
          <p:cNvSpPr>
            <a:spLocks noGrp="1"/>
          </p:cNvSpPr>
          <p:nvPr>
            <p:ph type="sldNum" sz="quarter" idx="12"/>
          </p:nvPr>
        </p:nvSpPr>
        <p:spPr/>
        <p:txBody>
          <a:bodyPr/>
          <a:lstStyle/>
          <a:p>
            <a:fld id="{A46F8CA0-DE12-4218-9967-3C2C368FCEB1}" type="slidenum">
              <a:rPr lang="en-US" smtClean="0"/>
              <a:t>3</a:t>
            </a:fld>
            <a:endParaRPr lang="en-US"/>
          </a:p>
        </p:txBody>
      </p:sp>
    </p:spTree>
    <p:extLst>
      <p:ext uri="{BB962C8B-B14F-4D97-AF65-F5344CB8AC3E}">
        <p14:creationId xmlns:p14="http://schemas.microsoft.com/office/powerpoint/2010/main" val="2826386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Safety Issues</a:t>
            </a:r>
          </a:p>
        </p:txBody>
      </p:sp>
      <p:sp>
        <p:nvSpPr>
          <p:cNvPr id="3" name="Content Placeholder 2"/>
          <p:cNvSpPr>
            <a:spLocks noGrp="1"/>
          </p:cNvSpPr>
          <p:nvPr>
            <p:ph idx="1"/>
          </p:nvPr>
        </p:nvSpPr>
        <p:spPr/>
        <p:txBody>
          <a:bodyPr/>
          <a:lstStyle/>
          <a:p>
            <a:pPr marL="0" indent="0">
              <a:buNone/>
            </a:pPr>
            <a:r>
              <a:rPr lang="en-US" b="1" dirty="0"/>
              <a:t>Modified Layouts</a:t>
            </a:r>
            <a:r>
              <a:rPr lang="en-US" dirty="0"/>
              <a:t> </a:t>
            </a:r>
          </a:p>
          <a:p>
            <a:pPr marL="0" indent="0">
              <a:buNone/>
            </a:pPr>
            <a:endParaRPr lang="en-US" dirty="0"/>
          </a:p>
          <a:p>
            <a:pPr lvl="1"/>
            <a:r>
              <a:rPr lang="en-US" dirty="0"/>
              <a:t>Space seating/desks at least 6 feet apart when feasible.</a:t>
            </a:r>
          </a:p>
          <a:p>
            <a:pPr marL="457200" lvl="1" indent="0">
              <a:buNone/>
            </a:pPr>
            <a:endParaRPr lang="en-US" dirty="0"/>
          </a:p>
          <a:p>
            <a:pPr lvl="1"/>
            <a:r>
              <a:rPr lang="en-US" dirty="0"/>
              <a:t>Turn desks to face in the same direction (rather than facing each other), or have students sit on only one side of tables, spaced apart.</a:t>
            </a:r>
          </a:p>
          <a:p>
            <a:pPr lvl="1"/>
            <a:endParaRPr lang="en-US" dirty="0"/>
          </a:p>
          <a:p>
            <a:pPr lvl="1"/>
            <a:r>
              <a:rPr lang="en-US" dirty="0"/>
              <a:t>Teacher must wear mask unless able to teach from at least a 7 foot distance, so provide the teacher some space</a:t>
            </a:r>
          </a:p>
          <a:p>
            <a:pPr lvl="1"/>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55780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Safety Issues</a:t>
            </a:r>
          </a:p>
        </p:txBody>
      </p:sp>
      <p:sp>
        <p:nvSpPr>
          <p:cNvPr id="3" name="Content Placeholder 2"/>
          <p:cNvSpPr>
            <a:spLocks noGrp="1"/>
          </p:cNvSpPr>
          <p:nvPr>
            <p:ph idx="1"/>
          </p:nvPr>
        </p:nvSpPr>
        <p:spPr>
          <a:xfrm>
            <a:off x="340822" y="1366432"/>
            <a:ext cx="8437418" cy="4536989"/>
          </a:xfrm>
        </p:spPr>
        <p:txBody>
          <a:bodyPr/>
          <a:lstStyle/>
          <a:p>
            <a:r>
              <a:rPr lang="en-US" b="1" dirty="0"/>
              <a:t>Hand Hygiene and Respiratory Etiquette</a:t>
            </a:r>
            <a:r>
              <a:rPr lang="en-US" dirty="0"/>
              <a:t> </a:t>
            </a:r>
          </a:p>
          <a:p>
            <a:pPr marL="0" indent="0">
              <a:buNone/>
            </a:pPr>
            <a:endParaRPr lang="en-US" dirty="0"/>
          </a:p>
          <a:p>
            <a:pPr lvl="1"/>
            <a:r>
              <a:rPr lang="en-US" dirty="0"/>
              <a:t>Teach and reinforce handwashing with soap and water for at least 20 seconds and increase monitoring to ensure adherence among students and staff. </a:t>
            </a:r>
          </a:p>
          <a:p>
            <a:pPr lvl="2"/>
            <a:r>
              <a:rPr lang="en-US" dirty="0"/>
              <a:t>If soap and water are not readily available, hand sanitizer that contains at least 60% alcohol can be used (for staff and older children who can safely use hand sanitizer).</a:t>
            </a:r>
          </a:p>
          <a:p>
            <a:pPr marL="914400" lvl="2" indent="0">
              <a:buNone/>
            </a:pPr>
            <a:endParaRPr lang="en-US" dirty="0"/>
          </a:p>
          <a:p>
            <a:pPr lvl="1"/>
            <a:r>
              <a:rPr lang="en-US" dirty="0"/>
              <a:t>Encourage staff and students to cover coughs and sneezes with a tissue. Used tissues should be thrown in the trash and hands washed immediately with soap and water for at least 20 seconds. </a:t>
            </a:r>
          </a:p>
          <a:p>
            <a:pPr lvl="2"/>
            <a:r>
              <a:rPr lang="en-US" dirty="0"/>
              <a:t>If soap and water are not readily available, hand sanitizer that contains at least 60% alcohol can be used (for staff and older children who can safely use hand sanitizer).</a:t>
            </a:r>
          </a:p>
          <a:p>
            <a:pPr marL="0" indent="0">
              <a:buNone/>
            </a:pPr>
            <a:endParaRPr lang="en-US" dirty="0"/>
          </a:p>
        </p:txBody>
      </p:sp>
    </p:spTree>
    <p:extLst>
      <p:ext uri="{BB962C8B-B14F-4D97-AF65-F5344CB8AC3E}">
        <p14:creationId xmlns:p14="http://schemas.microsoft.com/office/powerpoint/2010/main" val="552543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Safety Issues</a:t>
            </a:r>
          </a:p>
        </p:txBody>
      </p:sp>
      <p:sp>
        <p:nvSpPr>
          <p:cNvPr id="3" name="Content Placeholder 2"/>
          <p:cNvSpPr>
            <a:spLocks noGrp="1"/>
          </p:cNvSpPr>
          <p:nvPr>
            <p:ph idx="1"/>
          </p:nvPr>
        </p:nvSpPr>
        <p:spPr>
          <a:xfrm>
            <a:off x="581026" y="1482811"/>
            <a:ext cx="8122399" cy="4536989"/>
          </a:xfrm>
        </p:spPr>
        <p:txBody>
          <a:bodyPr/>
          <a:lstStyle/>
          <a:p>
            <a:r>
              <a:rPr lang="en-US" b="1" dirty="0"/>
              <a:t>Cloth Face Coverings</a:t>
            </a:r>
            <a:r>
              <a:rPr lang="en-US" dirty="0"/>
              <a:t> </a:t>
            </a:r>
          </a:p>
          <a:p>
            <a:pPr lvl="1"/>
            <a:r>
              <a:rPr lang="en-US" dirty="0"/>
              <a:t>Provide cloth face coverings for students who do not have them</a:t>
            </a:r>
          </a:p>
          <a:p>
            <a:pPr lvl="1"/>
            <a:r>
              <a:rPr lang="en-US" dirty="0"/>
              <a:t>Teach and reinforce use of cloth face covering. </a:t>
            </a:r>
          </a:p>
          <a:p>
            <a:pPr lvl="1"/>
            <a:r>
              <a:rPr lang="en-US" dirty="0"/>
              <a:t>Face coverings may be challenging for students (especially younger students) to wear in all-day settings such as school.</a:t>
            </a:r>
          </a:p>
          <a:p>
            <a:pPr lvl="1"/>
            <a:r>
              <a:rPr lang="en-US" dirty="0"/>
              <a:t>Face coverings should be worn by staff and students (particularly older students) as feasible, and are </a:t>
            </a:r>
            <a:r>
              <a:rPr lang="en-US" b="1" dirty="0"/>
              <a:t>most</a:t>
            </a:r>
            <a:r>
              <a:rPr lang="en-US" dirty="0"/>
              <a:t> essential in times when physical distancing is difficult. </a:t>
            </a:r>
          </a:p>
          <a:p>
            <a:pPr lvl="1"/>
            <a:r>
              <a:rPr lang="en-US" dirty="0"/>
              <a:t>Cloth face masks are meant to protect other people in case the wearer is unknowingly infected but does not have symptoms. They are not surgical masks, respirators, or other medical personal protective equipment.</a:t>
            </a:r>
          </a:p>
          <a:p>
            <a:pPr marL="0" indent="0">
              <a:buNone/>
            </a:pPr>
            <a:endParaRPr lang="en-US" dirty="0"/>
          </a:p>
        </p:txBody>
      </p:sp>
    </p:spTree>
    <p:extLst>
      <p:ext uri="{BB962C8B-B14F-4D97-AF65-F5344CB8AC3E}">
        <p14:creationId xmlns:p14="http://schemas.microsoft.com/office/powerpoint/2010/main" val="1733325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Safety Issues</a:t>
            </a:r>
          </a:p>
        </p:txBody>
      </p:sp>
      <p:sp>
        <p:nvSpPr>
          <p:cNvPr id="3" name="Content Placeholder 2"/>
          <p:cNvSpPr>
            <a:spLocks noGrp="1"/>
          </p:cNvSpPr>
          <p:nvPr>
            <p:ph idx="1"/>
          </p:nvPr>
        </p:nvSpPr>
        <p:spPr>
          <a:xfrm>
            <a:off x="223579" y="1374745"/>
            <a:ext cx="8787418" cy="4536989"/>
          </a:xfrm>
        </p:spPr>
        <p:txBody>
          <a:bodyPr/>
          <a:lstStyle/>
          <a:p>
            <a:r>
              <a:rPr lang="en-US" sz="2000" dirty="0"/>
              <a:t>Post signs in highly visible locations (entrances, restrooms, common areas) that promote PPE, hygiene, social distancing and other safety measures</a:t>
            </a:r>
          </a:p>
          <a:p>
            <a:r>
              <a:rPr lang="en-US" sz="2000" dirty="0"/>
              <a:t>Try to make it fun – give students incentives and encouragement to follow proper protocols – don’t traumatize them with fear</a:t>
            </a:r>
          </a:p>
          <a:p>
            <a:r>
              <a:rPr lang="en-US" sz="2000" dirty="0"/>
              <a:t>Ensure adequate supplies to minimize sharing of high touch materials to the extent possible (e.g., assigning each student their own art supplies, equipment) or limit use of supplies and equipment by one group of children at a time and clean and disinfect between use</a:t>
            </a:r>
          </a:p>
          <a:p>
            <a:r>
              <a:rPr lang="en-US" sz="2000" dirty="0"/>
              <a:t>Discourage sharing of school or personal materials that cannot be properly sanitized (e.g. soft/cloth art supplies)</a:t>
            </a:r>
          </a:p>
          <a:p>
            <a:r>
              <a:rPr lang="en-US" sz="2000" dirty="0"/>
              <a:t>Give each student a space for personal belongings in labeled lockers, cubbies or containers</a:t>
            </a:r>
          </a:p>
          <a:p>
            <a:endParaRPr lang="en-US" dirty="0"/>
          </a:p>
        </p:txBody>
      </p:sp>
    </p:spTree>
    <p:extLst>
      <p:ext uri="{BB962C8B-B14F-4D97-AF65-F5344CB8AC3E}">
        <p14:creationId xmlns:p14="http://schemas.microsoft.com/office/powerpoint/2010/main" val="1287609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Safety Issues</a:t>
            </a:r>
          </a:p>
        </p:txBody>
      </p:sp>
      <p:sp>
        <p:nvSpPr>
          <p:cNvPr id="3" name="Content Placeholder 2"/>
          <p:cNvSpPr>
            <a:spLocks noGrp="1"/>
          </p:cNvSpPr>
          <p:nvPr>
            <p:ph idx="1"/>
          </p:nvPr>
        </p:nvSpPr>
        <p:spPr/>
        <p:txBody>
          <a:bodyPr/>
          <a:lstStyle/>
          <a:p>
            <a:r>
              <a:rPr lang="en-US" b="1" dirty="0"/>
              <a:t>Ventilation</a:t>
            </a:r>
            <a:r>
              <a:rPr lang="en-US" dirty="0"/>
              <a:t> </a:t>
            </a:r>
          </a:p>
          <a:p>
            <a:pPr lvl="1"/>
            <a:r>
              <a:rPr lang="en-US" dirty="0"/>
              <a:t>Ensure ventilation systems operate properly  </a:t>
            </a:r>
          </a:p>
          <a:p>
            <a:pPr lvl="1"/>
            <a:r>
              <a:rPr lang="en-US" dirty="0"/>
              <a:t>Use upgraded air filtration products in HVAC systems </a:t>
            </a:r>
          </a:p>
          <a:p>
            <a:pPr lvl="1"/>
            <a:r>
              <a:rPr lang="en-US" dirty="0"/>
              <a:t>Increase circulation of outdoor air as much as possible, for example by opening windows and doors </a:t>
            </a:r>
          </a:p>
          <a:p>
            <a:pPr lvl="1"/>
            <a:r>
              <a:rPr lang="en-US" dirty="0"/>
              <a:t>Do not open windows and doors if doing so poses a safety or health risk (e.g., risk of falling, triggering asthma symptoms) to children using the facility</a:t>
            </a:r>
          </a:p>
          <a:p>
            <a:endParaRPr lang="en-US" dirty="0"/>
          </a:p>
        </p:txBody>
      </p:sp>
    </p:spTree>
    <p:extLst>
      <p:ext uri="{BB962C8B-B14F-4D97-AF65-F5344CB8AC3E}">
        <p14:creationId xmlns:p14="http://schemas.microsoft.com/office/powerpoint/2010/main" val="32375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3509728"/>
            <a:ext cx="6858000" cy="904256"/>
          </a:xfrm>
          <a:noFill/>
        </p:spPr>
        <p:txBody>
          <a:bodyPr>
            <a:noAutofit/>
          </a:bodyPr>
          <a:lstStyle/>
          <a:p>
            <a:pPr algn="l"/>
            <a:r>
              <a:rPr lang="en-US" sz="9000" b="1" dirty="0">
                <a:gradFill flip="none" rotWithShape="1">
                  <a:gsLst>
                    <a:gs pos="0">
                      <a:schemeClr val="accent5">
                        <a:lumMod val="20000"/>
                        <a:lumOff val="80000"/>
                      </a:schemeClr>
                    </a:gs>
                    <a:gs pos="0">
                      <a:srgbClr val="00B0F0">
                        <a:alpha val="50000"/>
                      </a:srgbClr>
                    </a:gs>
                    <a:gs pos="42000">
                      <a:srgbClr val="0077C8">
                        <a:alpha val="85098"/>
                      </a:srgbClr>
                    </a:gs>
                  </a:gsLst>
                  <a:lin ang="0" scaled="1"/>
                  <a:tileRect/>
                </a:gradFill>
                <a:latin typeface="Arial" panose="020B0604020202020204" pitchFamily="34" charset="0"/>
                <a:cs typeface="Arial" panose="020B0604020202020204" pitchFamily="34" charset="0"/>
              </a:rPr>
              <a:t>MAKE A PLAN</a:t>
            </a:r>
          </a:p>
        </p:txBody>
      </p:sp>
      <p:sp>
        <p:nvSpPr>
          <p:cNvPr id="3" name="Subtitle 2"/>
          <p:cNvSpPr>
            <a:spLocks noGrp="1"/>
          </p:cNvSpPr>
          <p:nvPr>
            <p:ph type="subTitle" idx="1"/>
          </p:nvPr>
        </p:nvSpPr>
        <p:spPr>
          <a:xfrm>
            <a:off x="114301" y="4595434"/>
            <a:ext cx="7886699" cy="1886524"/>
          </a:xfrm>
        </p:spPr>
        <p:txBody>
          <a:bodyPr>
            <a:normAutofit/>
          </a:bodyPr>
          <a:lstStyle/>
          <a:p>
            <a:pPr algn="l"/>
            <a:r>
              <a:rPr lang="en-US" sz="2250" b="1" dirty="0">
                <a:solidFill>
                  <a:srgbClr val="0077C8"/>
                </a:solidFill>
                <a:latin typeface="Arial" panose="020B0604020202020204" pitchFamily="34" charset="0"/>
                <a:cs typeface="Arial" panose="020B0604020202020204" pitchFamily="34" charset="0"/>
              </a:rPr>
              <a:t>CDC Decision Tool</a:t>
            </a:r>
            <a:br>
              <a:rPr lang="en-US" sz="2250" b="1" dirty="0">
                <a:solidFill>
                  <a:srgbClr val="0077C8"/>
                </a:solidFill>
                <a:latin typeface="Arial" panose="020B0604020202020204" pitchFamily="34" charset="0"/>
                <a:cs typeface="Arial" panose="020B0604020202020204" pitchFamily="34" charset="0"/>
              </a:rPr>
            </a:br>
            <a:endParaRPr lang="en-US" sz="1500" b="1" dirty="0">
              <a:solidFill>
                <a:srgbClr val="0077C8"/>
              </a:solidFill>
              <a:latin typeface="Arial" panose="020B0604020202020204" pitchFamily="34" charset="0"/>
              <a:cs typeface="Arial" panose="020B0604020202020204" pitchFamily="34" charset="0"/>
            </a:endParaRPr>
          </a:p>
          <a:p>
            <a:pPr algn="l"/>
            <a:r>
              <a:rPr lang="en-US" sz="1650" dirty="0">
                <a:hlinkClick r:id="rId2"/>
              </a:rPr>
              <a:t>https://www.cdc.gov/coronavirus/2019-ncov/community/pdf/ReOpening_America_Cleaning_Disinfection_Decision_Tool.pdf</a:t>
            </a:r>
            <a:endParaRPr lang="en-US" sz="1650" dirty="0"/>
          </a:p>
        </p:txBody>
      </p:sp>
      <p:sp>
        <p:nvSpPr>
          <p:cNvPr id="6" name="Rectangle 5">
            <a:extLst>
              <a:ext uri="{FF2B5EF4-FFF2-40B4-BE49-F238E27FC236}">
                <a16:creationId xmlns:a16="http://schemas.microsoft.com/office/drawing/2014/main" id="{BB74ED3E-9C89-CF4E-8AEA-3CA6A24A144E}"/>
              </a:ext>
            </a:extLst>
          </p:cNvPr>
          <p:cNvSpPr/>
          <p:nvPr/>
        </p:nvSpPr>
        <p:spPr>
          <a:xfrm rot="10800000">
            <a:off x="0" y="857247"/>
            <a:ext cx="9144000" cy="794774"/>
          </a:xfrm>
          <a:prstGeom prst="rect">
            <a:avLst/>
          </a:prstGeom>
          <a:gradFill flip="none" rotWithShape="1">
            <a:gsLst>
              <a:gs pos="0">
                <a:schemeClr val="accent5">
                  <a:lumMod val="20000"/>
                  <a:lumOff val="80000"/>
                </a:schemeClr>
              </a:gs>
              <a:gs pos="0">
                <a:srgbClr val="00B0F0">
                  <a:alpha val="50000"/>
                </a:srgbClr>
              </a:gs>
              <a:gs pos="42000">
                <a:srgbClr val="0077C8">
                  <a:alpha val="85098"/>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7" name="Rectangle 6">
            <a:extLst>
              <a:ext uri="{FF2B5EF4-FFF2-40B4-BE49-F238E27FC236}">
                <a16:creationId xmlns:a16="http://schemas.microsoft.com/office/drawing/2014/main" id="{3F4E970D-814A-1941-84C4-F228C8A28212}"/>
              </a:ext>
            </a:extLst>
          </p:cNvPr>
          <p:cNvSpPr/>
          <p:nvPr/>
        </p:nvSpPr>
        <p:spPr>
          <a:xfrm>
            <a:off x="792957" y="1030960"/>
            <a:ext cx="3239548" cy="300082"/>
          </a:xfrm>
          <a:prstGeom prst="rect">
            <a:avLst/>
          </a:prstGeom>
        </p:spPr>
        <p:txBody>
          <a:bodyPr wrap="square">
            <a:spAutoFit/>
          </a:bodyPr>
          <a:lstStyle/>
          <a:p>
            <a:r>
              <a:rPr lang="en-US" sz="1350" b="1" dirty="0">
                <a:solidFill>
                  <a:schemeClr val="bg1"/>
                </a:solidFill>
                <a:latin typeface="Arial" panose="020B0604020202020204" pitchFamily="34" charset="0"/>
                <a:cs typeface="Arial" panose="020B0604020202020204" pitchFamily="34" charset="0"/>
              </a:rPr>
              <a:t>KEEPING SCHOOLS CLEAN + SAFE</a:t>
            </a:r>
          </a:p>
        </p:txBody>
      </p:sp>
      <p:sp>
        <p:nvSpPr>
          <p:cNvPr id="8" name="Title 1">
            <a:extLst>
              <a:ext uri="{FF2B5EF4-FFF2-40B4-BE49-F238E27FC236}">
                <a16:creationId xmlns:a16="http://schemas.microsoft.com/office/drawing/2014/main" id="{9526E617-12C3-4B46-A855-7B912C5C08D3}"/>
              </a:ext>
            </a:extLst>
          </p:cNvPr>
          <p:cNvSpPr txBox="1">
            <a:spLocks/>
          </p:cNvSpPr>
          <p:nvPr/>
        </p:nvSpPr>
        <p:spPr>
          <a:xfrm>
            <a:off x="5496339" y="857246"/>
            <a:ext cx="3429000" cy="686248"/>
          </a:xfrm>
          <a:prstGeom prst="rect">
            <a:avLst/>
          </a:prstGeom>
        </p:spPr>
        <p:txBody>
          <a:bodyPr vert="horz" lIns="68580" tIns="34290" rIns="68580" bIns="34290" rtlCol="0" anchor="b">
            <a:noAutofit/>
          </a:bodyPr>
          <a:lstStyle>
            <a:lvl1pPr algn="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700" dirty="0"/>
              <a:t>MAKE A PLAN</a:t>
            </a:r>
          </a:p>
        </p:txBody>
      </p:sp>
      <p:pic>
        <p:nvPicPr>
          <p:cNvPr id="9" name="Picture 8">
            <a:extLst>
              <a:ext uri="{FF2B5EF4-FFF2-40B4-BE49-F238E27FC236}">
                <a16:creationId xmlns:a16="http://schemas.microsoft.com/office/drawing/2014/main" id="{1BE497D3-27B6-0043-AF1B-090D5149097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5630" t="14405" r="14949" b="19189"/>
          <a:stretch/>
        </p:blipFill>
        <p:spPr>
          <a:xfrm>
            <a:off x="114300" y="957893"/>
            <a:ext cx="611164" cy="585600"/>
          </a:xfrm>
          <a:prstGeom prst="rect">
            <a:avLst/>
          </a:prstGeom>
        </p:spPr>
      </p:pic>
      <p:sp>
        <p:nvSpPr>
          <p:cNvPr id="10" name="Rectangle 9">
            <a:extLst>
              <a:ext uri="{FF2B5EF4-FFF2-40B4-BE49-F238E27FC236}">
                <a16:creationId xmlns:a16="http://schemas.microsoft.com/office/drawing/2014/main" id="{1679C4B9-E324-AF4A-8659-6BAC77AF5230}"/>
              </a:ext>
            </a:extLst>
          </p:cNvPr>
          <p:cNvSpPr/>
          <p:nvPr/>
        </p:nvSpPr>
        <p:spPr>
          <a:xfrm rot="5400000">
            <a:off x="8069776" y="5274751"/>
            <a:ext cx="657224" cy="794774"/>
          </a:xfrm>
          <a:prstGeom prst="rect">
            <a:avLst/>
          </a:prstGeom>
          <a:gradFill flip="none" rotWithShape="1">
            <a:gsLst>
              <a:gs pos="0">
                <a:schemeClr val="accent5">
                  <a:lumMod val="20000"/>
                  <a:lumOff val="80000"/>
                </a:schemeClr>
              </a:gs>
              <a:gs pos="0">
                <a:srgbClr val="00B0F0">
                  <a:alpha val="50000"/>
                </a:srgbClr>
              </a:gs>
              <a:gs pos="38000">
                <a:srgbClr val="0077C8">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12" name="Picture 11" descr="A picture containing monitor&#10;&#10;Description automatically generated">
            <a:extLst>
              <a:ext uri="{FF2B5EF4-FFF2-40B4-BE49-F238E27FC236}">
                <a16:creationId xmlns:a16="http://schemas.microsoft.com/office/drawing/2014/main" id="{A8C6CCAC-7E76-BF46-A9F1-097F247AA00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138727" y="5357245"/>
            <a:ext cx="519320" cy="643505"/>
          </a:xfrm>
          <a:prstGeom prst="rect">
            <a:avLst/>
          </a:prstGeom>
        </p:spPr>
      </p:pic>
    </p:spTree>
    <p:extLst>
      <p:ext uri="{BB962C8B-B14F-4D97-AF65-F5344CB8AC3E}">
        <p14:creationId xmlns:p14="http://schemas.microsoft.com/office/powerpoint/2010/main" val="494686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1E5739-ADEA-BA46-8348-5CF44BE95DD3}"/>
              </a:ext>
            </a:extLst>
          </p:cNvPr>
          <p:cNvSpPr/>
          <p:nvPr/>
        </p:nvSpPr>
        <p:spPr>
          <a:xfrm rot="16200000" flipH="1">
            <a:off x="-1058539" y="1915789"/>
            <a:ext cx="5170410" cy="3053333"/>
          </a:xfrm>
          <a:prstGeom prst="rect">
            <a:avLst/>
          </a:prstGeom>
          <a:gradFill flip="none" rotWithShape="1">
            <a:gsLst>
              <a:gs pos="0">
                <a:schemeClr val="accent5">
                  <a:lumMod val="20000"/>
                  <a:lumOff val="80000"/>
                  <a:alpha val="50000"/>
                </a:schemeClr>
              </a:gs>
              <a:gs pos="8000">
                <a:srgbClr val="00B0F0">
                  <a:alpha val="50000"/>
                </a:srgbClr>
              </a:gs>
              <a:gs pos="47000">
                <a:srgbClr val="0077C8">
                  <a:alpha val="85000"/>
                  <a:lumMod val="88000"/>
                  <a:lumOff val="1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baseline="-25000" dirty="0"/>
          </a:p>
        </p:txBody>
      </p:sp>
      <p:sp>
        <p:nvSpPr>
          <p:cNvPr id="6" name="Title 1">
            <a:extLst>
              <a:ext uri="{FF2B5EF4-FFF2-40B4-BE49-F238E27FC236}">
                <a16:creationId xmlns:a16="http://schemas.microsoft.com/office/drawing/2014/main" id="{CAFA1DC0-C598-4249-859C-F7E5B60BDE48}"/>
              </a:ext>
            </a:extLst>
          </p:cNvPr>
          <p:cNvSpPr txBox="1">
            <a:spLocks/>
          </p:cNvSpPr>
          <p:nvPr/>
        </p:nvSpPr>
        <p:spPr>
          <a:xfrm rot="16200000">
            <a:off x="-1902334" y="2012171"/>
            <a:ext cx="6858000" cy="90425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gradFill flip="none" rotWithShape="1">
                <a:gsLst>
                  <a:gs pos="42000">
                    <a:schemeClr val="accent5">
                      <a:lumMod val="0"/>
                      <a:lumOff val="100000"/>
                    </a:schemeClr>
                  </a:gs>
                  <a:gs pos="97000">
                    <a:srgbClr val="29D8F0"/>
                  </a:gs>
                </a:gsLst>
                <a:lin ang="0" scaled="1"/>
                <a:tileRect/>
              </a:gra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6AC25AB-7161-4C36-862C-1ADDA0370CA2}" type="slidenum">
              <a:rPr lang="en-US" smtClean="0"/>
              <a:t>36</a:t>
            </a:fld>
            <a:endParaRPr lang="en-US"/>
          </a:p>
        </p:txBody>
      </p:sp>
      <p:pic>
        <p:nvPicPr>
          <p:cNvPr id="4" name="Picture 3"/>
          <p:cNvPicPr>
            <a:picLocks noChangeAspect="1"/>
          </p:cNvPicPr>
          <p:nvPr/>
        </p:nvPicPr>
        <p:blipFill>
          <a:blip r:embed="rId2"/>
          <a:stretch>
            <a:fillRect/>
          </a:stretch>
        </p:blipFill>
        <p:spPr>
          <a:xfrm>
            <a:off x="2" y="1"/>
            <a:ext cx="9082561" cy="6721476"/>
          </a:xfrm>
          <a:prstGeom prst="rect">
            <a:avLst/>
          </a:prstGeom>
        </p:spPr>
      </p:pic>
    </p:spTree>
    <p:extLst>
      <p:ext uri="{BB962C8B-B14F-4D97-AF65-F5344CB8AC3E}">
        <p14:creationId xmlns:p14="http://schemas.microsoft.com/office/powerpoint/2010/main" val="918561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AEC37C4-316A-9B4E-B617-746191BC2B4C}"/>
              </a:ext>
            </a:extLst>
          </p:cNvPr>
          <p:cNvSpPr/>
          <p:nvPr/>
        </p:nvSpPr>
        <p:spPr>
          <a:xfrm>
            <a:off x="4572000" y="2075724"/>
            <a:ext cx="4228379" cy="396612"/>
          </a:xfrm>
          <a:prstGeom prst="roundRect">
            <a:avLst/>
          </a:prstGeom>
          <a:gradFill>
            <a:gsLst>
              <a:gs pos="0">
                <a:schemeClr val="accent5">
                  <a:lumMod val="20000"/>
                  <a:lumOff val="80000"/>
                </a:schemeClr>
              </a:gs>
              <a:gs pos="0">
                <a:srgbClr val="00B0F0">
                  <a:alpha val="50000"/>
                </a:srgbClr>
              </a:gs>
              <a:gs pos="66000">
                <a:srgbClr val="0077C8">
                  <a:alpha val="8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28016" y="1260877"/>
            <a:ext cx="8759199" cy="994172"/>
          </a:xfrm>
        </p:spPr>
        <p:txBody>
          <a:bodyPr>
            <a:normAutofit/>
          </a:bodyPr>
          <a:lstStyle/>
          <a:p>
            <a:r>
              <a:rPr lang="en-US" sz="2000" b="1" dirty="0">
                <a:solidFill>
                  <a:srgbClr val="0077C8"/>
                </a:solidFill>
                <a:latin typeface="+mn-lt"/>
                <a:cs typeface="Arial" panose="020B0604020202020204" pitchFamily="34" charset="0"/>
              </a:rPr>
              <a:t>Known/Suspected Case versus Routine Preventive Disinfecting and Optics</a:t>
            </a:r>
          </a:p>
        </p:txBody>
      </p:sp>
      <p:sp>
        <p:nvSpPr>
          <p:cNvPr id="4" name="Content Placeholder 3"/>
          <p:cNvSpPr>
            <a:spLocks noGrp="1"/>
          </p:cNvSpPr>
          <p:nvPr>
            <p:ph sz="half" idx="2"/>
          </p:nvPr>
        </p:nvSpPr>
        <p:spPr>
          <a:xfrm>
            <a:off x="218538" y="2659130"/>
            <a:ext cx="3868340" cy="1250083"/>
          </a:xfrm>
        </p:spPr>
        <p:txBody>
          <a:bodyPr>
            <a:noAutofit/>
          </a:bodyPr>
          <a:lstStyle/>
          <a:p>
            <a:r>
              <a:rPr lang="en-US" sz="1400" dirty="0">
                <a:cs typeface="Arial" panose="020B0604020202020204" pitchFamily="34" charset="0"/>
              </a:rPr>
              <a:t>School nurse or other individuals who will receive sick kids</a:t>
            </a:r>
          </a:p>
          <a:p>
            <a:r>
              <a:rPr lang="en-US" sz="1400" dirty="0">
                <a:cs typeface="Arial" panose="020B0604020202020204" pitchFamily="34" charset="0"/>
              </a:rPr>
              <a:t>Treat as if everything the nurse will come in contact with is contaminated</a:t>
            </a:r>
          </a:p>
          <a:p>
            <a:r>
              <a:rPr lang="en-US" sz="1400" dirty="0">
                <a:cs typeface="Arial" panose="020B0604020202020204" pitchFamily="34" charset="0"/>
              </a:rPr>
              <a:t>Specialized PPE:</a:t>
            </a:r>
          </a:p>
          <a:p>
            <a:pPr lvl="1"/>
            <a:r>
              <a:rPr lang="en-US" sz="1400" dirty="0">
                <a:cs typeface="Arial" panose="020B0604020202020204" pitchFamily="34" charset="0"/>
              </a:rPr>
              <a:t>Poly-coated Chemical Suit</a:t>
            </a:r>
          </a:p>
          <a:p>
            <a:pPr lvl="1"/>
            <a:r>
              <a:rPr lang="en-US" sz="1400" dirty="0">
                <a:cs typeface="Arial" panose="020B0604020202020204" pitchFamily="34" charset="0"/>
              </a:rPr>
              <a:t>Full face respirator with P100 and multi-gas organic cartridges, depending on chemical selection</a:t>
            </a:r>
          </a:p>
          <a:p>
            <a:pPr lvl="1"/>
            <a:r>
              <a:rPr lang="en-US" sz="1400" dirty="0">
                <a:cs typeface="Arial" panose="020B0604020202020204" pitchFamily="34" charset="0"/>
              </a:rPr>
              <a:t>Nitrile gloves</a:t>
            </a:r>
          </a:p>
          <a:p>
            <a:r>
              <a:rPr lang="en-US" sz="1400" dirty="0">
                <a:cs typeface="Arial" panose="020B0604020202020204" pitchFamily="34" charset="0"/>
              </a:rPr>
              <a:t>Decontamination will be required</a:t>
            </a:r>
          </a:p>
          <a:p>
            <a:r>
              <a:rPr lang="en-US" sz="1400" dirty="0">
                <a:cs typeface="Arial" panose="020B0604020202020204" pitchFamily="34" charset="0"/>
              </a:rPr>
              <a:t>All PPE and waste items need to be disposed as hazardous medical waste</a:t>
            </a:r>
          </a:p>
        </p:txBody>
      </p:sp>
      <p:sp>
        <p:nvSpPr>
          <p:cNvPr id="6" name="Content Placeholder 5"/>
          <p:cNvSpPr>
            <a:spLocks noGrp="1"/>
          </p:cNvSpPr>
          <p:nvPr>
            <p:ph sz="quarter" idx="4"/>
          </p:nvPr>
        </p:nvSpPr>
        <p:spPr>
          <a:xfrm>
            <a:off x="4524691" y="2587970"/>
            <a:ext cx="4362524" cy="2882606"/>
          </a:xfrm>
        </p:spPr>
        <p:txBody>
          <a:bodyPr>
            <a:noAutofit/>
          </a:bodyPr>
          <a:lstStyle/>
          <a:p>
            <a:pPr>
              <a:lnSpc>
                <a:spcPct val="100000"/>
              </a:lnSpc>
            </a:pPr>
            <a:r>
              <a:rPr lang="en-US" sz="1400" dirty="0">
                <a:cs typeface="Arial" panose="020B0604020202020204" pitchFamily="34" charset="0"/>
              </a:rPr>
              <a:t>Develop a detailed checklist of items to be disinfected</a:t>
            </a:r>
          </a:p>
          <a:p>
            <a:pPr>
              <a:lnSpc>
                <a:spcPct val="100000"/>
              </a:lnSpc>
            </a:pPr>
            <a:r>
              <a:rPr lang="en-US" sz="1400" dirty="0">
                <a:cs typeface="Arial" panose="020B0604020202020204" pitchFamily="34" charset="0"/>
              </a:rPr>
              <a:t>Determine the proper frequency</a:t>
            </a:r>
          </a:p>
          <a:p>
            <a:pPr lvl="1">
              <a:lnSpc>
                <a:spcPct val="100000"/>
              </a:lnSpc>
            </a:pPr>
            <a:r>
              <a:rPr lang="en-US" sz="1400" dirty="0">
                <a:cs typeface="Arial" panose="020B0604020202020204" pitchFamily="34" charset="0"/>
              </a:rPr>
              <a:t>Daily for high contact and crowded areas</a:t>
            </a:r>
          </a:p>
          <a:p>
            <a:pPr lvl="1">
              <a:lnSpc>
                <a:spcPct val="100000"/>
              </a:lnSpc>
            </a:pPr>
            <a:r>
              <a:rPr lang="en-US" sz="1400" dirty="0">
                <a:cs typeface="Arial" panose="020B0604020202020204" pitchFamily="34" charset="0"/>
              </a:rPr>
              <a:t>Weekly for areas not as heavily utilized</a:t>
            </a:r>
          </a:p>
          <a:p>
            <a:pPr>
              <a:lnSpc>
                <a:spcPct val="100000"/>
              </a:lnSpc>
            </a:pPr>
            <a:r>
              <a:rPr lang="en-US" sz="1400" dirty="0">
                <a:cs typeface="Arial" panose="020B0604020202020204" pitchFamily="34" charset="0"/>
              </a:rPr>
              <a:t>PPE</a:t>
            </a:r>
          </a:p>
          <a:p>
            <a:pPr lvl="1">
              <a:lnSpc>
                <a:spcPct val="100000"/>
              </a:lnSpc>
            </a:pPr>
            <a:r>
              <a:rPr lang="en-US" sz="1400" dirty="0">
                <a:cs typeface="Arial" panose="020B0604020202020204" pitchFamily="34" charset="0"/>
              </a:rPr>
              <a:t>Street clothes or general Tyvek suit</a:t>
            </a:r>
          </a:p>
          <a:p>
            <a:pPr lvl="1">
              <a:lnSpc>
                <a:spcPct val="100000"/>
              </a:lnSpc>
            </a:pPr>
            <a:r>
              <a:rPr lang="en-US" sz="1400" dirty="0">
                <a:cs typeface="Arial" panose="020B0604020202020204" pitchFamily="34" charset="0"/>
              </a:rPr>
              <a:t>Standard KN95 mask + Nitrile Gloves</a:t>
            </a:r>
          </a:p>
          <a:p>
            <a:pPr lvl="1">
              <a:lnSpc>
                <a:spcPct val="100000"/>
              </a:lnSpc>
            </a:pPr>
            <a:r>
              <a:rPr lang="en-US" sz="1400" dirty="0">
                <a:cs typeface="Arial" panose="020B0604020202020204" pitchFamily="34" charset="0"/>
              </a:rPr>
              <a:t>Compliant with disinfecting agent’s SDS recommendations</a:t>
            </a:r>
          </a:p>
          <a:p>
            <a:pPr>
              <a:lnSpc>
                <a:spcPct val="100000"/>
              </a:lnSpc>
            </a:pPr>
            <a:r>
              <a:rPr lang="en-US" sz="1400" dirty="0">
                <a:cs typeface="Arial" panose="020B0604020202020204" pitchFamily="34" charset="0"/>
              </a:rPr>
              <a:t>Normal waste disposal procedures can be used</a:t>
            </a:r>
          </a:p>
          <a:p>
            <a:pPr>
              <a:lnSpc>
                <a:spcPct val="100000"/>
              </a:lnSpc>
            </a:pPr>
            <a:r>
              <a:rPr lang="en-US" sz="1400" dirty="0">
                <a:cs typeface="Arial" panose="020B0604020202020204" pitchFamily="34" charset="0"/>
              </a:rPr>
              <a:t>Sends a positive message to students/staff</a:t>
            </a:r>
          </a:p>
          <a:p>
            <a:pPr>
              <a:lnSpc>
                <a:spcPct val="100000"/>
              </a:lnSpc>
            </a:pPr>
            <a:r>
              <a:rPr lang="en-US" sz="1400" dirty="0">
                <a:cs typeface="Arial" panose="020B0604020202020204" pitchFamily="34" charset="0"/>
              </a:rPr>
              <a:t>Best practices suggest providers are </a:t>
            </a:r>
            <a:br>
              <a:rPr lang="en-US" sz="1400" dirty="0">
                <a:cs typeface="Arial" panose="020B0604020202020204" pitchFamily="34" charset="0"/>
              </a:rPr>
            </a:br>
            <a:r>
              <a:rPr lang="en-US" sz="1400" dirty="0">
                <a:cs typeface="Arial" panose="020B0604020202020204" pitchFamily="34" charset="0"/>
              </a:rPr>
              <a:t>trained in infection prevention</a:t>
            </a:r>
          </a:p>
          <a:p>
            <a:pPr>
              <a:lnSpc>
                <a:spcPct val="100000"/>
              </a:lnSpc>
            </a:pPr>
            <a:endParaRPr lang="en-US" sz="1400" dirty="0"/>
          </a:p>
        </p:txBody>
      </p:sp>
      <p:sp>
        <p:nvSpPr>
          <p:cNvPr id="7" name="Rectangle 6">
            <a:extLst>
              <a:ext uri="{FF2B5EF4-FFF2-40B4-BE49-F238E27FC236}">
                <a16:creationId xmlns:a16="http://schemas.microsoft.com/office/drawing/2014/main" id="{A6086B38-ECE7-7944-88BB-E33989A82E17}"/>
              </a:ext>
            </a:extLst>
          </p:cNvPr>
          <p:cNvSpPr/>
          <p:nvPr/>
        </p:nvSpPr>
        <p:spPr>
          <a:xfrm rot="10800000">
            <a:off x="0" y="292388"/>
            <a:ext cx="9144000" cy="794774"/>
          </a:xfrm>
          <a:prstGeom prst="rect">
            <a:avLst/>
          </a:prstGeom>
          <a:gradFill flip="none" rotWithShape="1">
            <a:gsLst>
              <a:gs pos="0">
                <a:schemeClr val="accent5">
                  <a:lumMod val="20000"/>
                  <a:lumOff val="80000"/>
                </a:schemeClr>
              </a:gs>
              <a:gs pos="0">
                <a:srgbClr val="00B0F0">
                  <a:alpha val="50000"/>
                </a:srgbClr>
              </a:gs>
              <a:gs pos="42000">
                <a:srgbClr val="0077C8">
                  <a:alpha val="85098"/>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8" name="Rectangle 7">
            <a:extLst>
              <a:ext uri="{FF2B5EF4-FFF2-40B4-BE49-F238E27FC236}">
                <a16:creationId xmlns:a16="http://schemas.microsoft.com/office/drawing/2014/main" id="{6F1012AD-CD1A-554B-A508-EF70129BB0B0}"/>
              </a:ext>
            </a:extLst>
          </p:cNvPr>
          <p:cNvSpPr/>
          <p:nvPr/>
        </p:nvSpPr>
        <p:spPr>
          <a:xfrm>
            <a:off x="792957" y="466101"/>
            <a:ext cx="3120676" cy="507831"/>
          </a:xfrm>
          <a:prstGeom prst="rect">
            <a:avLst/>
          </a:prstGeom>
        </p:spPr>
        <p:txBody>
          <a:bodyPr wrap="square">
            <a:spAutoFit/>
          </a:bodyPr>
          <a:lstStyle/>
          <a:p>
            <a:r>
              <a:rPr lang="en-US" sz="1350" b="1" dirty="0">
                <a:solidFill>
                  <a:schemeClr val="bg1"/>
                </a:solidFill>
                <a:latin typeface="Arial" panose="020B0604020202020204" pitchFamily="34" charset="0"/>
                <a:cs typeface="Arial" panose="020B0604020202020204" pitchFamily="34" charset="0"/>
              </a:rPr>
              <a:t>KEEPING SCHOOLS CLEAN + SAFE</a:t>
            </a:r>
          </a:p>
        </p:txBody>
      </p:sp>
      <p:sp>
        <p:nvSpPr>
          <p:cNvPr id="9" name="Title 1">
            <a:extLst>
              <a:ext uri="{FF2B5EF4-FFF2-40B4-BE49-F238E27FC236}">
                <a16:creationId xmlns:a16="http://schemas.microsoft.com/office/drawing/2014/main" id="{BCCBB398-99C9-5C49-B522-ED01598B4A9D}"/>
              </a:ext>
            </a:extLst>
          </p:cNvPr>
          <p:cNvSpPr txBox="1">
            <a:spLocks/>
          </p:cNvSpPr>
          <p:nvPr/>
        </p:nvSpPr>
        <p:spPr>
          <a:xfrm>
            <a:off x="4289449" y="338236"/>
            <a:ext cx="4635890" cy="686248"/>
          </a:xfrm>
          <a:prstGeom prst="rect">
            <a:avLst/>
          </a:prstGeom>
        </p:spPr>
        <p:txBody>
          <a:bodyPr vert="horz" lIns="68580" tIns="34290" rIns="68580" bIns="34290" rtlCol="0" anchor="b">
            <a:noAutofit/>
          </a:bodyPr>
          <a:lstStyle>
            <a:lvl1pPr algn="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475" dirty="0">
                <a:latin typeface="+mn-lt"/>
              </a:rPr>
              <a:t>KNOWN / SUSPECTED CASE</a:t>
            </a:r>
          </a:p>
        </p:txBody>
      </p:sp>
      <p:pic>
        <p:nvPicPr>
          <p:cNvPr id="10" name="Picture 9">
            <a:extLst>
              <a:ext uri="{FF2B5EF4-FFF2-40B4-BE49-F238E27FC236}">
                <a16:creationId xmlns:a16="http://schemas.microsoft.com/office/drawing/2014/main" id="{76938052-D3E8-864C-B8D5-51AB887B6CC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5630" t="14405" r="14949" b="19189"/>
          <a:stretch/>
        </p:blipFill>
        <p:spPr>
          <a:xfrm>
            <a:off x="114300" y="393034"/>
            <a:ext cx="611164" cy="585600"/>
          </a:xfrm>
          <a:prstGeom prst="rect">
            <a:avLst/>
          </a:prstGeom>
        </p:spPr>
      </p:pic>
      <p:sp>
        <p:nvSpPr>
          <p:cNvPr id="11" name="Rectangle 10">
            <a:extLst>
              <a:ext uri="{FF2B5EF4-FFF2-40B4-BE49-F238E27FC236}">
                <a16:creationId xmlns:a16="http://schemas.microsoft.com/office/drawing/2014/main" id="{0C279A44-C3B7-B341-9116-3C4DB8C8DBB1}"/>
              </a:ext>
            </a:extLst>
          </p:cNvPr>
          <p:cNvSpPr/>
          <p:nvPr/>
        </p:nvSpPr>
        <p:spPr>
          <a:xfrm rot="5400000">
            <a:off x="7789351" y="5677842"/>
            <a:ext cx="657224" cy="794774"/>
          </a:xfrm>
          <a:prstGeom prst="rect">
            <a:avLst/>
          </a:prstGeom>
          <a:gradFill flip="none" rotWithShape="1">
            <a:gsLst>
              <a:gs pos="0">
                <a:schemeClr val="accent5">
                  <a:lumMod val="20000"/>
                  <a:lumOff val="80000"/>
                </a:schemeClr>
              </a:gs>
              <a:gs pos="0">
                <a:srgbClr val="00B0F0">
                  <a:alpha val="50000"/>
                </a:srgbClr>
              </a:gs>
              <a:gs pos="38000">
                <a:srgbClr val="0077C8">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5" name="Rounded Rectangle 14">
            <a:extLst>
              <a:ext uri="{FF2B5EF4-FFF2-40B4-BE49-F238E27FC236}">
                <a16:creationId xmlns:a16="http://schemas.microsoft.com/office/drawing/2014/main" id="{967DD489-B167-C34B-976D-27C7DB581562}"/>
              </a:ext>
            </a:extLst>
          </p:cNvPr>
          <p:cNvSpPr/>
          <p:nvPr/>
        </p:nvSpPr>
        <p:spPr>
          <a:xfrm>
            <a:off x="218538" y="2090060"/>
            <a:ext cx="3868340" cy="396612"/>
          </a:xfrm>
          <a:prstGeom prst="roundRect">
            <a:avLst/>
          </a:prstGeom>
          <a:gradFill>
            <a:gsLst>
              <a:gs pos="0">
                <a:schemeClr val="accent5">
                  <a:lumMod val="20000"/>
                  <a:lumOff val="80000"/>
                </a:schemeClr>
              </a:gs>
              <a:gs pos="0">
                <a:srgbClr val="00B0F0">
                  <a:alpha val="50000"/>
                </a:srgbClr>
              </a:gs>
              <a:gs pos="66000">
                <a:srgbClr val="0077C8">
                  <a:alpha val="8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5F70EDE5-E564-6146-97F9-4F299D088F80}"/>
              </a:ext>
            </a:extLst>
          </p:cNvPr>
          <p:cNvSpPr/>
          <p:nvPr/>
        </p:nvSpPr>
        <p:spPr>
          <a:xfrm>
            <a:off x="218538" y="2114650"/>
            <a:ext cx="3868340" cy="323165"/>
          </a:xfrm>
          <a:prstGeom prst="rect">
            <a:avLst/>
          </a:prstGeom>
        </p:spPr>
        <p:txBody>
          <a:bodyPr wrap="square">
            <a:spAutoFit/>
          </a:bodyPr>
          <a:lstStyle/>
          <a:p>
            <a:pPr algn="ctr"/>
            <a:r>
              <a:rPr lang="en-US" sz="1500" b="1" dirty="0">
                <a:solidFill>
                  <a:schemeClr val="bg1"/>
                </a:solidFill>
                <a:cs typeface="Arial" panose="020B0604020202020204" pitchFamily="34" charset="0"/>
              </a:rPr>
              <a:t>KNOWN/SUSPECTED CASE</a:t>
            </a:r>
            <a:endParaRPr lang="en-US" sz="1500" dirty="0">
              <a:solidFill>
                <a:schemeClr val="bg1"/>
              </a:solidFill>
            </a:endParaRPr>
          </a:p>
        </p:txBody>
      </p:sp>
      <p:sp>
        <p:nvSpPr>
          <p:cNvPr id="20" name="Rectangle 19">
            <a:extLst>
              <a:ext uri="{FF2B5EF4-FFF2-40B4-BE49-F238E27FC236}">
                <a16:creationId xmlns:a16="http://schemas.microsoft.com/office/drawing/2014/main" id="{71278DB1-CA50-0C40-8E12-30B8A83F1DEA}"/>
              </a:ext>
            </a:extLst>
          </p:cNvPr>
          <p:cNvSpPr/>
          <p:nvPr/>
        </p:nvSpPr>
        <p:spPr>
          <a:xfrm>
            <a:off x="4618259" y="2126784"/>
            <a:ext cx="3978269" cy="323165"/>
          </a:xfrm>
          <a:prstGeom prst="rect">
            <a:avLst/>
          </a:prstGeom>
        </p:spPr>
        <p:txBody>
          <a:bodyPr wrap="square">
            <a:spAutoFit/>
          </a:bodyPr>
          <a:lstStyle/>
          <a:p>
            <a:pPr algn="ctr"/>
            <a:r>
              <a:rPr lang="en-US" sz="1500" b="1" dirty="0">
                <a:solidFill>
                  <a:schemeClr val="bg1"/>
                </a:solidFill>
                <a:cs typeface="Arial" panose="020B0604020202020204" pitchFamily="34" charset="0"/>
              </a:rPr>
              <a:t>ROUTINE/PREVENTATIVE</a:t>
            </a:r>
            <a:endParaRPr lang="en-US" sz="1500" dirty="0">
              <a:solidFill>
                <a:schemeClr val="bg1"/>
              </a:solidFill>
            </a:endParaRPr>
          </a:p>
        </p:txBody>
      </p:sp>
      <p:pic>
        <p:nvPicPr>
          <p:cNvPr id="23" name="Picture 22" descr="A picture containing plate, drawing&#10;&#10;Description automatically generated">
            <a:extLst>
              <a:ext uri="{FF2B5EF4-FFF2-40B4-BE49-F238E27FC236}">
                <a16:creationId xmlns:a16="http://schemas.microsoft.com/office/drawing/2014/main" id="{874E56A9-0A57-F54B-B683-57872F4C2A8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80455" y="5737400"/>
            <a:ext cx="667512" cy="666441"/>
          </a:xfrm>
          <a:prstGeom prst="rect">
            <a:avLst/>
          </a:prstGeom>
        </p:spPr>
      </p:pic>
      <p:sp>
        <p:nvSpPr>
          <p:cNvPr id="3" name="Slide Number Placeholder 2"/>
          <p:cNvSpPr>
            <a:spLocks noGrp="1"/>
          </p:cNvSpPr>
          <p:nvPr>
            <p:ph type="sldNum" sz="quarter" idx="12"/>
          </p:nvPr>
        </p:nvSpPr>
        <p:spPr/>
        <p:txBody>
          <a:bodyPr/>
          <a:lstStyle/>
          <a:p>
            <a:fld id="{C6AC25AB-7161-4C36-862C-1ADDA0370CA2}" type="slidenum">
              <a:rPr lang="en-US" smtClean="0"/>
              <a:t>37</a:t>
            </a:fld>
            <a:endParaRPr lang="en-US"/>
          </a:p>
        </p:txBody>
      </p:sp>
    </p:spTree>
    <p:extLst>
      <p:ext uri="{BB962C8B-B14F-4D97-AF65-F5344CB8AC3E}">
        <p14:creationId xmlns:p14="http://schemas.microsoft.com/office/powerpoint/2010/main" val="3483695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AEC37C4-316A-9B4E-B617-746191BC2B4C}"/>
              </a:ext>
            </a:extLst>
          </p:cNvPr>
          <p:cNvSpPr/>
          <p:nvPr/>
        </p:nvSpPr>
        <p:spPr>
          <a:xfrm>
            <a:off x="4758339" y="2054253"/>
            <a:ext cx="3868340" cy="396612"/>
          </a:xfrm>
          <a:prstGeom prst="roundRect">
            <a:avLst/>
          </a:prstGeom>
          <a:gradFill>
            <a:gsLst>
              <a:gs pos="0">
                <a:schemeClr val="accent5">
                  <a:lumMod val="20000"/>
                  <a:lumOff val="80000"/>
                </a:schemeClr>
              </a:gs>
              <a:gs pos="0">
                <a:srgbClr val="00B0F0">
                  <a:alpha val="50000"/>
                </a:srgbClr>
              </a:gs>
              <a:gs pos="66000">
                <a:srgbClr val="0077C8">
                  <a:alpha val="8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30187" y="1311506"/>
            <a:ext cx="7075456" cy="585601"/>
          </a:xfrm>
        </p:spPr>
        <p:txBody>
          <a:bodyPr>
            <a:normAutofit/>
          </a:bodyPr>
          <a:lstStyle/>
          <a:p>
            <a:r>
              <a:rPr lang="en-US" sz="1950" b="1" dirty="0">
                <a:solidFill>
                  <a:srgbClr val="0077C8"/>
                </a:solidFill>
                <a:latin typeface="+mn-lt"/>
                <a:cs typeface="Arial" panose="020B0604020202020204" pitchFamily="34" charset="0"/>
              </a:rPr>
              <a:t>Equipment Selection</a:t>
            </a:r>
          </a:p>
        </p:txBody>
      </p:sp>
      <p:sp>
        <p:nvSpPr>
          <p:cNvPr id="4" name="Content Placeholder 3"/>
          <p:cNvSpPr>
            <a:spLocks noGrp="1"/>
          </p:cNvSpPr>
          <p:nvPr>
            <p:ph sz="half" idx="2"/>
          </p:nvPr>
        </p:nvSpPr>
        <p:spPr>
          <a:xfrm>
            <a:off x="230188" y="2575157"/>
            <a:ext cx="3868340" cy="1250083"/>
          </a:xfrm>
        </p:spPr>
        <p:txBody>
          <a:bodyPr>
            <a:noAutofit/>
          </a:bodyPr>
          <a:lstStyle/>
          <a:p>
            <a:r>
              <a:rPr lang="en-US" sz="1400" dirty="0">
                <a:cs typeface="Arial" panose="020B0604020202020204" pitchFamily="34" charset="0"/>
              </a:rPr>
              <a:t>Most effective in terms of cleaning agent deep coverage and time efficiency</a:t>
            </a:r>
          </a:p>
          <a:p>
            <a:r>
              <a:rPr lang="en-US" sz="1400" dirty="0">
                <a:cs typeface="Arial" panose="020B0604020202020204" pitchFamily="34" charset="0"/>
              </a:rPr>
              <a:t>Medium to large up-front cost</a:t>
            </a:r>
          </a:p>
          <a:p>
            <a:r>
              <a:rPr lang="en-US" sz="1400" dirty="0">
                <a:cs typeface="Arial" panose="020B0604020202020204" pitchFamily="34" charset="0"/>
              </a:rPr>
              <a:t>Recommend quaternary ammonium for this service</a:t>
            </a:r>
          </a:p>
          <a:p>
            <a:r>
              <a:rPr lang="en-US" sz="1400" dirty="0">
                <a:cs typeface="Arial" panose="020B0604020202020204" pitchFamily="34" charset="0"/>
              </a:rPr>
              <a:t>Can be electrostatic or standard</a:t>
            </a:r>
          </a:p>
          <a:p>
            <a:r>
              <a:rPr lang="en-US" sz="1400" dirty="0">
                <a:cs typeface="Arial" panose="020B0604020202020204" pitchFamily="34" charset="0"/>
              </a:rPr>
              <a:t>Pest Control types of foggers are the standard but can have long lead times</a:t>
            </a:r>
          </a:p>
          <a:p>
            <a:r>
              <a:rPr lang="en-US" sz="1400" dirty="0">
                <a:cs typeface="Arial" panose="020B0604020202020204" pitchFamily="34" charset="0"/>
              </a:rPr>
              <a:t>Standard paint sprayers are less expensive, more readily available, and can be converted with proper spray tips</a:t>
            </a:r>
          </a:p>
          <a:p>
            <a:r>
              <a:rPr lang="en-US" sz="1400" dirty="0">
                <a:cs typeface="Arial" panose="020B0604020202020204" pitchFamily="34" charset="0"/>
              </a:rPr>
              <a:t>Suitable for use with most electronics</a:t>
            </a:r>
          </a:p>
          <a:p>
            <a:r>
              <a:rPr lang="en-US" sz="1400" dirty="0">
                <a:cs typeface="Arial" panose="020B0604020202020204" pitchFamily="34" charset="0"/>
              </a:rPr>
              <a:t>Areas can be re-inhabited within an hour of cleaning (due to odor considerations – not safety factors)</a:t>
            </a:r>
          </a:p>
        </p:txBody>
      </p:sp>
      <p:sp>
        <p:nvSpPr>
          <p:cNvPr id="6" name="Content Placeholder 5"/>
          <p:cNvSpPr>
            <a:spLocks noGrp="1"/>
          </p:cNvSpPr>
          <p:nvPr>
            <p:ph sz="quarter" idx="4"/>
          </p:nvPr>
        </p:nvSpPr>
        <p:spPr>
          <a:xfrm>
            <a:off x="4757826" y="2569594"/>
            <a:ext cx="4056690" cy="2882606"/>
          </a:xfrm>
        </p:spPr>
        <p:txBody>
          <a:bodyPr>
            <a:noAutofit/>
          </a:bodyPr>
          <a:lstStyle/>
          <a:p>
            <a:r>
              <a:rPr lang="en-US" sz="1400" dirty="0">
                <a:cs typeface="Arial" panose="020B0604020202020204" pitchFamily="34" charset="0"/>
              </a:rPr>
              <a:t>Standard pump-up or bottle sprayers can be used</a:t>
            </a:r>
          </a:p>
          <a:p>
            <a:r>
              <a:rPr lang="en-US" sz="1400" dirty="0">
                <a:cs typeface="Arial" panose="020B0604020202020204" pitchFamily="34" charset="0"/>
              </a:rPr>
              <a:t>Lower cost option</a:t>
            </a:r>
          </a:p>
          <a:p>
            <a:r>
              <a:rPr lang="en-US" sz="1400" dirty="0">
                <a:cs typeface="Arial" panose="020B0604020202020204" pitchFamily="34" charset="0"/>
              </a:rPr>
              <a:t>Recommend a 2% bleach-based chemical for this service</a:t>
            </a:r>
          </a:p>
          <a:p>
            <a:r>
              <a:rPr lang="en-US" sz="1400" dirty="0">
                <a:cs typeface="Arial" panose="020B0604020202020204" pitchFamily="34" charset="0"/>
              </a:rPr>
              <a:t>Suitable for large areas with few touchable surfaces that need to be cleaned</a:t>
            </a:r>
          </a:p>
          <a:p>
            <a:r>
              <a:rPr lang="en-US" sz="1400" dirty="0">
                <a:cs typeface="Arial" panose="020B0604020202020204" pitchFamily="34" charset="0"/>
              </a:rPr>
              <a:t>Must leave liquid in contact with surface for a minimum of 10 minutes before wiping off</a:t>
            </a:r>
          </a:p>
          <a:p>
            <a:r>
              <a:rPr lang="en-US" sz="1400" dirty="0">
                <a:cs typeface="Arial" panose="020B0604020202020204" pitchFamily="34" charset="0"/>
              </a:rPr>
              <a:t>Liquid cannot be sprayed onto electronics – they must be wiped down manually</a:t>
            </a:r>
          </a:p>
          <a:p>
            <a:r>
              <a:rPr lang="en-US" sz="1400" dirty="0">
                <a:cs typeface="Arial" panose="020B0604020202020204" pitchFamily="34" charset="0"/>
              </a:rPr>
              <a:t>Areas can be cleaned with personnel in place in many cases, although there will be some odor</a:t>
            </a:r>
          </a:p>
          <a:p>
            <a:pPr>
              <a:lnSpc>
                <a:spcPct val="100000"/>
              </a:lnSpc>
            </a:pPr>
            <a:endParaRPr lang="en-US" sz="1400" dirty="0">
              <a:cs typeface="Arial" panose="020B0604020202020204" pitchFamily="34" charset="0"/>
            </a:endParaRPr>
          </a:p>
        </p:txBody>
      </p:sp>
      <p:sp>
        <p:nvSpPr>
          <p:cNvPr id="7" name="Rectangle 6">
            <a:extLst>
              <a:ext uri="{FF2B5EF4-FFF2-40B4-BE49-F238E27FC236}">
                <a16:creationId xmlns:a16="http://schemas.microsoft.com/office/drawing/2014/main" id="{A6086B38-ECE7-7944-88BB-E33989A82E17}"/>
              </a:ext>
            </a:extLst>
          </p:cNvPr>
          <p:cNvSpPr/>
          <p:nvPr/>
        </p:nvSpPr>
        <p:spPr>
          <a:xfrm rot="10800000">
            <a:off x="0" y="256146"/>
            <a:ext cx="9144000" cy="794774"/>
          </a:xfrm>
          <a:prstGeom prst="rect">
            <a:avLst/>
          </a:prstGeom>
          <a:gradFill flip="none" rotWithShape="1">
            <a:gsLst>
              <a:gs pos="0">
                <a:schemeClr val="accent5">
                  <a:lumMod val="20000"/>
                  <a:lumOff val="80000"/>
                </a:schemeClr>
              </a:gs>
              <a:gs pos="0">
                <a:srgbClr val="00B0F0">
                  <a:alpha val="50000"/>
                </a:srgbClr>
              </a:gs>
              <a:gs pos="42000">
                <a:srgbClr val="0077C8">
                  <a:alpha val="85098"/>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8" name="Rectangle 7">
            <a:extLst>
              <a:ext uri="{FF2B5EF4-FFF2-40B4-BE49-F238E27FC236}">
                <a16:creationId xmlns:a16="http://schemas.microsoft.com/office/drawing/2014/main" id="{6F1012AD-CD1A-554B-A508-EF70129BB0B0}"/>
              </a:ext>
            </a:extLst>
          </p:cNvPr>
          <p:cNvSpPr/>
          <p:nvPr/>
        </p:nvSpPr>
        <p:spPr>
          <a:xfrm>
            <a:off x="792957" y="429859"/>
            <a:ext cx="3120676" cy="507831"/>
          </a:xfrm>
          <a:prstGeom prst="rect">
            <a:avLst/>
          </a:prstGeom>
        </p:spPr>
        <p:txBody>
          <a:bodyPr wrap="square">
            <a:spAutoFit/>
          </a:bodyPr>
          <a:lstStyle/>
          <a:p>
            <a:r>
              <a:rPr lang="en-US" sz="1350" b="1" dirty="0">
                <a:solidFill>
                  <a:schemeClr val="bg1"/>
                </a:solidFill>
                <a:latin typeface="Arial" panose="020B0604020202020204" pitchFamily="34" charset="0"/>
                <a:cs typeface="Arial" panose="020B0604020202020204" pitchFamily="34" charset="0"/>
              </a:rPr>
              <a:t>KEEPING SCHOOLS CLEAN + SAFE</a:t>
            </a:r>
          </a:p>
        </p:txBody>
      </p:sp>
      <p:sp>
        <p:nvSpPr>
          <p:cNvPr id="9" name="Title 1">
            <a:extLst>
              <a:ext uri="{FF2B5EF4-FFF2-40B4-BE49-F238E27FC236}">
                <a16:creationId xmlns:a16="http://schemas.microsoft.com/office/drawing/2014/main" id="{BCCBB398-99C9-5C49-B522-ED01598B4A9D}"/>
              </a:ext>
            </a:extLst>
          </p:cNvPr>
          <p:cNvSpPr txBox="1">
            <a:spLocks/>
          </p:cNvSpPr>
          <p:nvPr/>
        </p:nvSpPr>
        <p:spPr>
          <a:xfrm>
            <a:off x="4289449" y="301994"/>
            <a:ext cx="4635890" cy="686248"/>
          </a:xfrm>
          <a:prstGeom prst="rect">
            <a:avLst/>
          </a:prstGeom>
        </p:spPr>
        <p:txBody>
          <a:bodyPr vert="horz" lIns="68580" tIns="34290" rIns="68580" bIns="34290" rtlCol="0" anchor="b">
            <a:noAutofit/>
          </a:bodyPr>
          <a:lstStyle>
            <a:lvl1pPr algn="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475" dirty="0">
                <a:latin typeface="+mn-lt"/>
              </a:rPr>
              <a:t>EQUIPMENT SELECTION</a:t>
            </a:r>
          </a:p>
        </p:txBody>
      </p:sp>
      <p:pic>
        <p:nvPicPr>
          <p:cNvPr id="10" name="Picture 9">
            <a:extLst>
              <a:ext uri="{FF2B5EF4-FFF2-40B4-BE49-F238E27FC236}">
                <a16:creationId xmlns:a16="http://schemas.microsoft.com/office/drawing/2014/main" id="{76938052-D3E8-864C-B8D5-51AB887B6CC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5630" t="14405" r="14949" b="19189"/>
          <a:stretch/>
        </p:blipFill>
        <p:spPr>
          <a:xfrm>
            <a:off x="114300" y="356792"/>
            <a:ext cx="611164" cy="585600"/>
          </a:xfrm>
          <a:prstGeom prst="rect">
            <a:avLst/>
          </a:prstGeom>
        </p:spPr>
      </p:pic>
      <p:sp>
        <p:nvSpPr>
          <p:cNvPr id="11" name="Rectangle 10">
            <a:extLst>
              <a:ext uri="{FF2B5EF4-FFF2-40B4-BE49-F238E27FC236}">
                <a16:creationId xmlns:a16="http://schemas.microsoft.com/office/drawing/2014/main" id="{0C279A44-C3B7-B341-9116-3C4DB8C8DBB1}"/>
              </a:ext>
            </a:extLst>
          </p:cNvPr>
          <p:cNvSpPr/>
          <p:nvPr/>
        </p:nvSpPr>
        <p:spPr>
          <a:xfrm rot="5400000">
            <a:off x="7802695" y="5617783"/>
            <a:ext cx="657224" cy="794774"/>
          </a:xfrm>
          <a:prstGeom prst="rect">
            <a:avLst/>
          </a:prstGeom>
          <a:gradFill flip="none" rotWithShape="1">
            <a:gsLst>
              <a:gs pos="0">
                <a:schemeClr val="accent5">
                  <a:lumMod val="20000"/>
                  <a:lumOff val="80000"/>
                </a:schemeClr>
              </a:gs>
              <a:gs pos="0">
                <a:srgbClr val="00B0F0">
                  <a:alpha val="50000"/>
                </a:srgbClr>
              </a:gs>
              <a:gs pos="38000">
                <a:srgbClr val="0077C8">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5" name="Rounded Rectangle 14">
            <a:extLst>
              <a:ext uri="{FF2B5EF4-FFF2-40B4-BE49-F238E27FC236}">
                <a16:creationId xmlns:a16="http://schemas.microsoft.com/office/drawing/2014/main" id="{967DD489-B167-C34B-976D-27C7DB581562}"/>
              </a:ext>
            </a:extLst>
          </p:cNvPr>
          <p:cNvSpPr/>
          <p:nvPr/>
        </p:nvSpPr>
        <p:spPr>
          <a:xfrm>
            <a:off x="230188" y="2054253"/>
            <a:ext cx="3868340" cy="396612"/>
          </a:xfrm>
          <a:prstGeom prst="roundRect">
            <a:avLst/>
          </a:prstGeom>
          <a:gradFill>
            <a:gsLst>
              <a:gs pos="0">
                <a:schemeClr val="accent5">
                  <a:lumMod val="20000"/>
                  <a:lumOff val="80000"/>
                </a:schemeClr>
              </a:gs>
              <a:gs pos="0">
                <a:srgbClr val="00B0F0">
                  <a:alpha val="50000"/>
                </a:srgbClr>
              </a:gs>
              <a:gs pos="66000">
                <a:srgbClr val="0077C8">
                  <a:alpha val="8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5F70EDE5-E564-6146-97F9-4F299D088F80}"/>
              </a:ext>
            </a:extLst>
          </p:cNvPr>
          <p:cNvSpPr/>
          <p:nvPr/>
        </p:nvSpPr>
        <p:spPr>
          <a:xfrm>
            <a:off x="114300" y="2082923"/>
            <a:ext cx="3868340" cy="369332"/>
          </a:xfrm>
          <a:prstGeom prst="rect">
            <a:avLst/>
          </a:prstGeom>
        </p:spPr>
        <p:txBody>
          <a:bodyPr wrap="square">
            <a:spAutoFit/>
          </a:bodyPr>
          <a:lstStyle/>
          <a:p>
            <a:pPr algn="ctr"/>
            <a:r>
              <a:rPr lang="en-US" b="1" dirty="0">
                <a:solidFill>
                  <a:schemeClr val="bg1"/>
                </a:solidFill>
                <a:cs typeface="Arial" panose="020B0604020202020204" pitchFamily="34" charset="0"/>
              </a:rPr>
              <a:t>FOGGERS / MISTERS</a:t>
            </a:r>
            <a:endParaRPr lang="en-US" dirty="0">
              <a:solidFill>
                <a:schemeClr val="bg1"/>
              </a:solidFill>
            </a:endParaRPr>
          </a:p>
        </p:txBody>
      </p:sp>
      <p:sp>
        <p:nvSpPr>
          <p:cNvPr id="20" name="Rectangle 19">
            <a:extLst>
              <a:ext uri="{FF2B5EF4-FFF2-40B4-BE49-F238E27FC236}">
                <a16:creationId xmlns:a16="http://schemas.microsoft.com/office/drawing/2014/main" id="{71278DB1-CA50-0C40-8E12-30B8A83F1DEA}"/>
              </a:ext>
            </a:extLst>
          </p:cNvPr>
          <p:cNvSpPr/>
          <p:nvPr/>
        </p:nvSpPr>
        <p:spPr>
          <a:xfrm>
            <a:off x="4872233" y="2066500"/>
            <a:ext cx="3639526" cy="369332"/>
          </a:xfrm>
          <a:prstGeom prst="rect">
            <a:avLst/>
          </a:prstGeom>
        </p:spPr>
        <p:txBody>
          <a:bodyPr wrap="square">
            <a:spAutoFit/>
          </a:bodyPr>
          <a:lstStyle/>
          <a:p>
            <a:pPr algn="ctr"/>
            <a:r>
              <a:rPr lang="en-US" b="1" dirty="0">
                <a:solidFill>
                  <a:schemeClr val="bg1"/>
                </a:solidFill>
                <a:cs typeface="Arial" panose="020B0604020202020204" pitchFamily="34" charset="0"/>
              </a:rPr>
              <a:t>LIQUID SPRAYERS</a:t>
            </a:r>
            <a:endParaRPr lang="en-US" dirty="0">
              <a:solidFill>
                <a:schemeClr val="bg1"/>
              </a:solidFill>
            </a:endParaRPr>
          </a:p>
        </p:txBody>
      </p:sp>
      <p:pic>
        <p:nvPicPr>
          <p:cNvPr id="23" name="Picture 22" descr="A picture containing plate, drawing&#10;&#10;Description automatically generated">
            <a:extLst>
              <a:ext uri="{FF2B5EF4-FFF2-40B4-BE49-F238E27FC236}">
                <a16:creationId xmlns:a16="http://schemas.microsoft.com/office/drawing/2014/main" id="{874E56A9-0A57-F54B-B683-57872F4C2A8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84211" y="5686558"/>
            <a:ext cx="667512" cy="666441"/>
          </a:xfrm>
          <a:prstGeom prst="rect">
            <a:avLst/>
          </a:prstGeom>
        </p:spPr>
      </p:pic>
      <p:sp>
        <p:nvSpPr>
          <p:cNvPr id="3" name="Slide Number Placeholder 2"/>
          <p:cNvSpPr>
            <a:spLocks noGrp="1"/>
          </p:cNvSpPr>
          <p:nvPr>
            <p:ph type="sldNum" sz="quarter" idx="12"/>
          </p:nvPr>
        </p:nvSpPr>
        <p:spPr/>
        <p:txBody>
          <a:bodyPr/>
          <a:lstStyle/>
          <a:p>
            <a:fld id="{C6AC25AB-7161-4C36-862C-1ADDA0370CA2}" type="slidenum">
              <a:rPr lang="en-US" smtClean="0"/>
              <a:t>38</a:t>
            </a:fld>
            <a:endParaRPr lang="en-US"/>
          </a:p>
        </p:txBody>
      </p:sp>
    </p:spTree>
    <p:extLst>
      <p:ext uri="{BB962C8B-B14F-4D97-AF65-F5344CB8AC3E}">
        <p14:creationId xmlns:p14="http://schemas.microsoft.com/office/powerpoint/2010/main" val="2237180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086B38-ECE7-7944-88BB-E33989A82E17}"/>
              </a:ext>
            </a:extLst>
          </p:cNvPr>
          <p:cNvSpPr/>
          <p:nvPr/>
        </p:nvSpPr>
        <p:spPr>
          <a:xfrm rot="10800000">
            <a:off x="-1661" y="347086"/>
            <a:ext cx="9144000" cy="794774"/>
          </a:xfrm>
          <a:prstGeom prst="rect">
            <a:avLst/>
          </a:prstGeom>
          <a:gradFill flip="none" rotWithShape="1">
            <a:gsLst>
              <a:gs pos="0">
                <a:schemeClr val="accent5">
                  <a:lumMod val="20000"/>
                  <a:lumOff val="80000"/>
                </a:schemeClr>
              </a:gs>
              <a:gs pos="0">
                <a:srgbClr val="00B0F0">
                  <a:alpha val="50000"/>
                </a:srgbClr>
              </a:gs>
              <a:gs pos="42000">
                <a:srgbClr val="0077C8">
                  <a:alpha val="85098"/>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8" name="Rectangle 7">
            <a:extLst>
              <a:ext uri="{FF2B5EF4-FFF2-40B4-BE49-F238E27FC236}">
                <a16:creationId xmlns:a16="http://schemas.microsoft.com/office/drawing/2014/main" id="{6F1012AD-CD1A-554B-A508-EF70129BB0B0}"/>
              </a:ext>
            </a:extLst>
          </p:cNvPr>
          <p:cNvSpPr/>
          <p:nvPr/>
        </p:nvSpPr>
        <p:spPr>
          <a:xfrm>
            <a:off x="791296" y="520799"/>
            <a:ext cx="3120676" cy="507831"/>
          </a:xfrm>
          <a:prstGeom prst="rect">
            <a:avLst/>
          </a:prstGeom>
        </p:spPr>
        <p:txBody>
          <a:bodyPr wrap="square">
            <a:spAutoFit/>
          </a:bodyPr>
          <a:lstStyle/>
          <a:p>
            <a:r>
              <a:rPr lang="en-US" sz="1350" b="1" dirty="0">
                <a:solidFill>
                  <a:schemeClr val="bg1"/>
                </a:solidFill>
                <a:latin typeface="Arial" panose="020B0604020202020204" pitchFamily="34" charset="0"/>
                <a:cs typeface="Arial" panose="020B0604020202020204" pitchFamily="34" charset="0"/>
              </a:rPr>
              <a:t>KEEPING SCHOOLS CLEAN + SAFE</a:t>
            </a:r>
          </a:p>
        </p:txBody>
      </p:sp>
      <p:sp>
        <p:nvSpPr>
          <p:cNvPr id="9" name="Title 1">
            <a:extLst>
              <a:ext uri="{FF2B5EF4-FFF2-40B4-BE49-F238E27FC236}">
                <a16:creationId xmlns:a16="http://schemas.microsoft.com/office/drawing/2014/main" id="{BCCBB398-99C9-5C49-B522-ED01598B4A9D}"/>
              </a:ext>
            </a:extLst>
          </p:cNvPr>
          <p:cNvSpPr txBox="1">
            <a:spLocks/>
          </p:cNvSpPr>
          <p:nvPr/>
        </p:nvSpPr>
        <p:spPr>
          <a:xfrm>
            <a:off x="4287788" y="392934"/>
            <a:ext cx="4635890" cy="686248"/>
          </a:xfrm>
          <a:prstGeom prst="rect">
            <a:avLst/>
          </a:prstGeom>
        </p:spPr>
        <p:txBody>
          <a:bodyPr vert="horz" lIns="68580" tIns="34290" rIns="68580" bIns="34290" rtlCol="0" anchor="b">
            <a:noAutofit/>
          </a:bodyPr>
          <a:lstStyle>
            <a:lvl1pPr algn="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475" dirty="0">
                <a:latin typeface="+mn-lt"/>
              </a:rPr>
              <a:t>PROCEDURES + TRAINING</a:t>
            </a:r>
          </a:p>
        </p:txBody>
      </p:sp>
      <p:pic>
        <p:nvPicPr>
          <p:cNvPr id="10" name="Picture 9">
            <a:extLst>
              <a:ext uri="{FF2B5EF4-FFF2-40B4-BE49-F238E27FC236}">
                <a16:creationId xmlns:a16="http://schemas.microsoft.com/office/drawing/2014/main" id="{76938052-D3E8-864C-B8D5-51AB887B6CC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5630" t="14405" r="14949" b="19189"/>
          <a:stretch/>
        </p:blipFill>
        <p:spPr>
          <a:xfrm>
            <a:off x="112639" y="447732"/>
            <a:ext cx="611164" cy="585600"/>
          </a:xfrm>
          <a:prstGeom prst="rect">
            <a:avLst/>
          </a:prstGeom>
        </p:spPr>
      </p:pic>
      <p:sp>
        <p:nvSpPr>
          <p:cNvPr id="20" name="Rectangle 19">
            <a:extLst>
              <a:ext uri="{FF2B5EF4-FFF2-40B4-BE49-F238E27FC236}">
                <a16:creationId xmlns:a16="http://schemas.microsoft.com/office/drawing/2014/main" id="{71278DB1-CA50-0C40-8E12-30B8A83F1DEA}"/>
              </a:ext>
            </a:extLst>
          </p:cNvPr>
          <p:cNvSpPr/>
          <p:nvPr/>
        </p:nvSpPr>
        <p:spPr>
          <a:xfrm>
            <a:off x="4591391" y="2480848"/>
            <a:ext cx="3639526" cy="323165"/>
          </a:xfrm>
          <a:prstGeom prst="rect">
            <a:avLst/>
          </a:prstGeom>
        </p:spPr>
        <p:txBody>
          <a:bodyPr wrap="square">
            <a:spAutoFit/>
          </a:bodyPr>
          <a:lstStyle/>
          <a:p>
            <a:pPr algn="ctr"/>
            <a:r>
              <a:rPr lang="en-US" sz="1500" b="1" dirty="0">
                <a:solidFill>
                  <a:schemeClr val="bg1"/>
                </a:solidFill>
                <a:latin typeface="Arial" panose="020B0604020202020204" pitchFamily="34" charset="0"/>
                <a:cs typeface="Arial" panose="020B0604020202020204" pitchFamily="34" charset="0"/>
              </a:rPr>
              <a:t>LIQUID PRAYERS</a:t>
            </a:r>
            <a:endParaRPr lang="en-US" sz="1500" dirty="0">
              <a:solidFill>
                <a:schemeClr val="bg1"/>
              </a:solidFill>
            </a:endParaRPr>
          </a:p>
        </p:txBody>
      </p:sp>
      <p:sp>
        <p:nvSpPr>
          <p:cNvPr id="24" name="Rectangle 23">
            <a:extLst>
              <a:ext uri="{FF2B5EF4-FFF2-40B4-BE49-F238E27FC236}">
                <a16:creationId xmlns:a16="http://schemas.microsoft.com/office/drawing/2014/main" id="{637FD192-BEDD-DB4D-B34B-179C944DC303}"/>
              </a:ext>
            </a:extLst>
          </p:cNvPr>
          <p:cNvSpPr/>
          <p:nvPr/>
        </p:nvSpPr>
        <p:spPr>
          <a:xfrm rot="16200000">
            <a:off x="-946321" y="3428607"/>
            <a:ext cx="3289030" cy="1411432"/>
          </a:xfrm>
          <a:prstGeom prst="rect">
            <a:avLst/>
          </a:prstGeom>
          <a:gradFill flip="none" rotWithShape="1">
            <a:gsLst>
              <a:gs pos="0">
                <a:schemeClr val="accent5">
                  <a:lumMod val="20000"/>
                  <a:lumOff val="80000"/>
                </a:schemeClr>
              </a:gs>
              <a:gs pos="0">
                <a:srgbClr val="00B0F0">
                  <a:alpha val="50000"/>
                </a:srgbClr>
              </a:gs>
              <a:gs pos="43000">
                <a:srgbClr val="0077C8">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8" name="Rectangle 17">
            <a:extLst>
              <a:ext uri="{FF2B5EF4-FFF2-40B4-BE49-F238E27FC236}">
                <a16:creationId xmlns:a16="http://schemas.microsoft.com/office/drawing/2014/main" id="{496A1307-4002-DD4E-A6F8-6EAA26AF137C}"/>
              </a:ext>
            </a:extLst>
          </p:cNvPr>
          <p:cNvSpPr/>
          <p:nvPr/>
        </p:nvSpPr>
        <p:spPr>
          <a:xfrm>
            <a:off x="306324" y="2480846"/>
            <a:ext cx="8313694" cy="329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0C279A44-C3B7-B341-9116-3C4DB8C8DBB1}"/>
              </a:ext>
            </a:extLst>
          </p:cNvPr>
          <p:cNvSpPr/>
          <p:nvPr/>
        </p:nvSpPr>
        <p:spPr>
          <a:xfrm rot="5400000">
            <a:off x="7702955" y="5578380"/>
            <a:ext cx="657224" cy="794774"/>
          </a:xfrm>
          <a:prstGeom prst="rect">
            <a:avLst/>
          </a:prstGeom>
          <a:gradFill flip="none" rotWithShape="1">
            <a:gsLst>
              <a:gs pos="0">
                <a:schemeClr val="accent5">
                  <a:lumMod val="20000"/>
                  <a:lumOff val="80000"/>
                </a:schemeClr>
              </a:gs>
              <a:gs pos="0">
                <a:srgbClr val="00B0F0">
                  <a:alpha val="50000"/>
                </a:srgbClr>
              </a:gs>
              <a:gs pos="38000">
                <a:srgbClr val="0077C8">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25" name="Content Placeholder 2">
            <a:extLst>
              <a:ext uri="{FF2B5EF4-FFF2-40B4-BE49-F238E27FC236}">
                <a16:creationId xmlns:a16="http://schemas.microsoft.com/office/drawing/2014/main" id="{35A3FC63-7CA7-5548-8F84-7758A067AE8F}"/>
              </a:ext>
            </a:extLst>
          </p:cNvPr>
          <p:cNvSpPr txBox="1">
            <a:spLocks/>
          </p:cNvSpPr>
          <p:nvPr/>
        </p:nvSpPr>
        <p:spPr>
          <a:xfrm>
            <a:off x="634490" y="3241875"/>
            <a:ext cx="7144103" cy="3204913"/>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400" dirty="0">
                <a:solidFill>
                  <a:srgbClr val="0077C8"/>
                </a:solidFill>
                <a:latin typeface="Arial" panose="020B0604020202020204" pitchFamily="34" charset="0"/>
                <a:cs typeface="Arial" panose="020B0604020202020204" pitchFamily="34" charset="0"/>
              </a:rPr>
              <a:t>All personnel performing disinfecting services need to have specific infection prevention training</a:t>
            </a:r>
          </a:p>
          <a:p>
            <a:r>
              <a:rPr lang="en-US" sz="1400" dirty="0">
                <a:solidFill>
                  <a:srgbClr val="0077C8"/>
                </a:solidFill>
                <a:cs typeface="Arial" panose="020B0604020202020204" pitchFamily="34" charset="0"/>
              </a:rPr>
              <a:t>Need to consider chemical purchase and mixing procedures </a:t>
            </a:r>
          </a:p>
          <a:p>
            <a:pPr marL="557213" lvl="1" indent="-214313">
              <a:buFont typeface="Arial" panose="020B0604020202020204" pitchFamily="34" charset="0"/>
              <a:buChar char="•"/>
            </a:pPr>
            <a:r>
              <a:rPr lang="en-US" sz="1400" dirty="0">
                <a:cs typeface="Arial" panose="020B0604020202020204" pitchFamily="34" charset="0"/>
              </a:rPr>
              <a:t>Depends on concentration of the chemical</a:t>
            </a:r>
          </a:p>
          <a:p>
            <a:pPr marL="557213" lvl="1" indent="-214313">
              <a:buFont typeface="Arial" panose="020B0604020202020204" pitchFamily="34" charset="0"/>
              <a:buChar char="•"/>
            </a:pPr>
            <a:r>
              <a:rPr lang="en-US" sz="1400" dirty="0">
                <a:cs typeface="Arial" panose="020B0604020202020204" pitchFamily="34" charset="0"/>
              </a:rPr>
              <a:t>Bleach make-up is 2%</a:t>
            </a:r>
          </a:p>
          <a:p>
            <a:r>
              <a:rPr lang="en-US" sz="1400" dirty="0">
                <a:solidFill>
                  <a:srgbClr val="0077C8"/>
                </a:solidFill>
                <a:cs typeface="Arial" panose="020B0604020202020204" pitchFamily="34" charset="0"/>
              </a:rPr>
              <a:t>Ensure proper PPE is in place based on:</a:t>
            </a:r>
          </a:p>
          <a:p>
            <a:pPr marL="557213" lvl="1" indent="-214313">
              <a:buFont typeface="Arial" panose="020B0604020202020204" pitchFamily="34" charset="0"/>
              <a:buChar char="•"/>
            </a:pPr>
            <a:r>
              <a:rPr lang="en-US" sz="1400" dirty="0">
                <a:cs typeface="Arial" panose="020B0604020202020204" pitchFamily="34" charset="0"/>
              </a:rPr>
              <a:t>Chemical manufacturer recommendations</a:t>
            </a:r>
          </a:p>
          <a:p>
            <a:pPr marL="557213" lvl="1" indent="-214313">
              <a:buFont typeface="Arial" panose="020B0604020202020204" pitchFamily="34" charset="0"/>
              <a:buChar char="•"/>
            </a:pPr>
            <a:r>
              <a:rPr lang="en-US" sz="1400" dirty="0">
                <a:cs typeface="Arial" panose="020B0604020202020204" pitchFamily="34" charset="0"/>
              </a:rPr>
              <a:t>Preventive versus known-positive situations</a:t>
            </a:r>
          </a:p>
          <a:p>
            <a:r>
              <a:rPr lang="en-US" sz="1400" dirty="0">
                <a:solidFill>
                  <a:srgbClr val="0077C8"/>
                </a:solidFill>
                <a:cs typeface="Arial" panose="020B0604020202020204" pitchFamily="34" charset="0"/>
              </a:rPr>
              <a:t>Detailed checklist for areas and specific items to be cleaned</a:t>
            </a:r>
          </a:p>
          <a:p>
            <a:r>
              <a:rPr lang="en-US" sz="1400" dirty="0">
                <a:solidFill>
                  <a:srgbClr val="0077C8"/>
                </a:solidFill>
                <a:cs typeface="Arial" panose="020B0604020202020204" pitchFamily="34" charset="0"/>
              </a:rPr>
              <a:t>Food considerations</a:t>
            </a:r>
          </a:p>
          <a:p>
            <a:pPr marL="557213" lvl="1" indent="-214313">
              <a:buFont typeface="Arial" panose="020B0604020202020204" pitchFamily="34" charset="0"/>
              <a:buChar char="•"/>
            </a:pPr>
            <a:r>
              <a:rPr lang="en-US" sz="1400" dirty="0">
                <a:cs typeface="Arial" panose="020B0604020202020204" pitchFamily="34" charset="0"/>
              </a:rPr>
              <a:t>Most chemicals can come into contact with food preparation tools and surfaces without a post-rinse, but they cannot be applied directly to food items.</a:t>
            </a:r>
          </a:p>
          <a:p>
            <a:r>
              <a:rPr lang="en-US" sz="1400" dirty="0">
                <a:solidFill>
                  <a:srgbClr val="0077C8"/>
                </a:solidFill>
                <a:cs typeface="Arial" panose="020B0604020202020204" pitchFamily="34" charset="0"/>
              </a:rPr>
              <a:t>Decontamination and Waste Disposal Considerations</a:t>
            </a:r>
          </a:p>
          <a:p>
            <a:pPr marL="557213" lvl="1" indent="-214313">
              <a:buFont typeface="Arial" panose="020B0604020202020204" pitchFamily="34" charset="0"/>
              <a:buChar char="•"/>
            </a:pPr>
            <a:r>
              <a:rPr lang="en-US" sz="1400" dirty="0">
                <a:cs typeface="Arial" panose="020B0604020202020204" pitchFamily="34" charset="0"/>
              </a:rPr>
              <a:t>Chemical Type – Can typically go to standard sewer to reduce disposal costs</a:t>
            </a:r>
          </a:p>
          <a:p>
            <a:pPr marL="557213" lvl="1" indent="-214313">
              <a:buFont typeface="Arial" panose="020B0604020202020204" pitchFamily="34" charset="0"/>
              <a:buChar char="•"/>
            </a:pPr>
            <a:r>
              <a:rPr lang="en-US" sz="1400" dirty="0">
                <a:cs typeface="Arial" panose="020B0604020202020204" pitchFamily="34" charset="0"/>
              </a:rPr>
              <a:t>Preventive versus known-positive situations</a:t>
            </a:r>
          </a:p>
          <a:p>
            <a:endParaRPr lang="en-US" sz="1400" dirty="0">
              <a:cs typeface="Arial" panose="020B0604020202020204" pitchFamily="34" charset="0"/>
            </a:endParaRPr>
          </a:p>
        </p:txBody>
      </p:sp>
      <p:pic>
        <p:nvPicPr>
          <p:cNvPr id="23" name="Picture 22" descr="A picture containing plate, drawing&#10;&#10;Description automatically generated">
            <a:extLst>
              <a:ext uri="{FF2B5EF4-FFF2-40B4-BE49-F238E27FC236}">
                <a16:creationId xmlns:a16="http://schemas.microsoft.com/office/drawing/2014/main" id="{874E56A9-0A57-F54B-B683-57872F4C2A8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4471" y="5647155"/>
            <a:ext cx="667512" cy="666441"/>
          </a:xfrm>
          <a:prstGeom prst="rect">
            <a:avLst/>
          </a:prstGeom>
        </p:spPr>
      </p:pic>
      <p:sp>
        <p:nvSpPr>
          <p:cNvPr id="26" name="Title 1">
            <a:extLst>
              <a:ext uri="{FF2B5EF4-FFF2-40B4-BE49-F238E27FC236}">
                <a16:creationId xmlns:a16="http://schemas.microsoft.com/office/drawing/2014/main" id="{5B23F540-05F3-F541-A3B6-86EF8492AF92}"/>
              </a:ext>
            </a:extLst>
          </p:cNvPr>
          <p:cNvSpPr>
            <a:spLocks noGrp="1"/>
          </p:cNvSpPr>
          <p:nvPr>
            <p:ph type="title"/>
          </p:nvPr>
        </p:nvSpPr>
        <p:spPr>
          <a:xfrm>
            <a:off x="112639" y="1285134"/>
            <a:ext cx="7075456" cy="994172"/>
          </a:xfrm>
        </p:spPr>
        <p:txBody>
          <a:bodyPr>
            <a:normAutofit/>
          </a:bodyPr>
          <a:lstStyle/>
          <a:p>
            <a:r>
              <a:rPr lang="en-US" sz="2000" b="1" dirty="0">
                <a:solidFill>
                  <a:srgbClr val="0077C8"/>
                </a:solidFill>
                <a:latin typeface="+mn-lt"/>
                <a:cs typeface="Arial" panose="020B0604020202020204" pitchFamily="34" charset="0"/>
              </a:rPr>
              <a:t>Procedures + Training</a:t>
            </a:r>
          </a:p>
        </p:txBody>
      </p:sp>
      <p:sp>
        <p:nvSpPr>
          <p:cNvPr id="2" name="Slide Number Placeholder 1"/>
          <p:cNvSpPr>
            <a:spLocks noGrp="1"/>
          </p:cNvSpPr>
          <p:nvPr>
            <p:ph type="sldNum" sz="quarter" idx="12"/>
          </p:nvPr>
        </p:nvSpPr>
        <p:spPr/>
        <p:txBody>
          <a:bodyPr/>
          <a:lstStyle/>
          <a:p>
            <a:fld id="{C6AC25AB-7161-4C36-862C-1ADDA0370CA2}" type="slidenum">
              <a:rPr lang="en-US" smtClean="0"/>
              <a:t>39</a:t>
            </a:fld>
            <a:endParaRPr lang="en-US" dirty="0"/>
          </a:p>
        </p:txBody>
      </p:sp>
    </p:spTree>
    <p:extLst>
      <p:ext uri="{BB962C8B-B14F-4D97-AF65-F5344CB8AC3E}">
        <p14:creationId xmlns:p14="http://schemas.microsoft.com/office/powerpoint/2010/main" val="192398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24607" y="1480014"/>
            <a:ext cx="5794001" cy="2703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HEROES Act</a:t>
            </a:r>
            <a:br>
              <a:rPr lang="en-US" sz="2000" dirty="0"/>
            </a:br>
            <a:endParaRPr lang="en-US" sz="2000" dirty="0"/>
          </a:p>
          <a:p>
            <a:r>
              <a:rPr lang="en-US" sz="2000" dirty="0"/>
              <a:t>Senate bill </a:t>
            </a:r>
          </a:p>
          <a:p>
            <a:endParaRPr lang="en-US" sz="2000" dirty="0"/>
          </a:p>
          <a:p>
            <a:r>
              <a:rPr lang="en-US" sz="2000" dirty="0"/>
              <a:t>Senate HELP Committee Hearing on June 10-COVID-19: Going Back to School Safely</a:t>
            </a:r>
          </a:p>
          <a:p>
            <a:pPr marL="0" indent="0">
              <a:buNone/>
            </a:pPr>
            <a:r>
              <a:rPr lang="en-US" sz="2000" dirty="0"/>
              <a:t> </a:t>
            </a:r>
          </a:p>
        </p:txBody>
      </p:sp>
      <p:sp>
        <p:nvSpPr>
          <p:cNvPr id="3" name="Title 1"/>
          <p:cNvSpPr txBox="1">
            <a:spLocks/>
          </p:cNvSpPr>
          <p:nvPr/>
        </p:nvSpPr>
        <p:spPr>
          <a:xfrm>
            <a:off x="452688" y="412305"/>
            <a:ext cx="5958385" cy="677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What to Expect Next from Congress</a:t>
            </a:r>
          </a:p>
        </p:txBody>
      </p:sp>
      <p:cxnSp>
        <p:nvCxnSpPr>
          <p:cNvPr id="6" name="Straight Connector 5"/>
          <p:cNvCxnSpPr/>
          <p:nvPr/>
        </p:nvCxnSpPr>
        <p:spPr>
          <a:xfrm flipV="1">
            <a:off x="524607" y="1181525"/>
            <a:ext cx="5886467" cy="1134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310" r="8799"/>
          <a:stretch/>
        </p:blipFill>
        <p:spPr>
          <a:xfrm>
            <a:off x="6780944" y="0"/>
            <a:ext cx="2363056"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07" y="6133935"/>
            <a:ext cx="1202893" cy="401766"/>
          </a:xfrm>
          <a:prstGeom prst="rect">
            <a:avLst/>
          </a:prstGeom>
        </p:spPr>
      </p:pic>
      <p:sp>
        <p:nvSpPr>
          <p:cNvPr id="4" name="Slide Number Placeholder 3"/>
          <p:cNvSpPr>
            <a:spLocks noGrp="1"/>
          </p:cNvSpPr>
          <p:nvPr>
            <p:ph type="sldNum" sz="quarter" idx="12"/>
          </p:nvPr>
        </p:nvSpPr>
        <p:spPr/>
        <p:txBody>
          <a:bodyPr/>
          <a:lstStyle/>
          <a:p>
            <a:fld id="{A46F8CA0-DE12-4218-9967-3C2C368FCEB1}" type="slidenum">
              <a:rPr lang="en-US" smtClean="0"/>
              <a:t>4</a:t>
            </a:fld>
            <a:endParaRPr lang="en-US"/>
          </a:p>
        </p:txBody>
      </p:sp>
    </p:spTree>
    <p:extLst>
      <p:ext uri="{BB962C8B-B14F-4D97-AF65-F5344CB8AC3E}">
        <p14:creationId xmlns:p14="http://schemas.microsoft.com/office/powerpoint/2010/main" val="263901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a:t>
            </a:r>
          </a:p>
        </p:txBody>
      </p:sp>
      <p:sp>
        <p:nvSpPr>
          <p:cNvPr id="3" name="Content Placeholder 2"/>
          <p:cNvSpPr>
            <a:spLocks noGrp="1"/>
          </p:cNvSpPr>
          <p:nvPr>
            <p:ph idx="1"/>
          </p:nvPr>
        </p:nvSpPr>
        <p:spPr/>
        <p:txBody>
          <a:bodyPr/>
          <a:lstStyle/>
          <a:p>
            <a:r>
              <a:rPr lang="en-US" dirty="0"/>
              <a:t>Create distance between children on school buses (g., seat children one child per row, skip rows) when possible (okay to have families sit together)</a:t>
            </a:r>
          </a:p>
          <a:p>
            <a:r>
              <a:rPr lang="en-US" dirty="0"/>
              <a:t>Do you have a fleet of buses that will accomplish that kind of social distanced seating?</a:t>
            </a:r>
          </a:p>
          <a:p>
            <a:pPr lvl="1"/>
            <a:r>
              <a:rPr lang="en-US" dirty="0"/>
              <a:t>If not, what are options?</a:t>
            </a:r>
          </a:p>
          <a:p>
            <a:pPr lvl="1"/>
            <a:r>
              <a:rPr lang="en-US" dirty="0"/>
              <a:t>Stagger school start times? School attendance days?</a:t>
            </a:r>
          </a:p>
          <a:p>
            <a:pPr lvl="1"/>
            <a:r>
              <a:rPr lang="en-US" dirty="0"/>
              <a:t>One-year leases?</a:t>
            </a:r>
          </a:p>
          <a:p>
            <a:r>
              <a:rPr lang="en-US" dirty="0"/>
              <a:t>Training drivers on the protocols and expectations</a:t>
            </a:r>
          </a:p>
          <a:p>
            <a:r>
              <a:rPr lang="en-US" dirty="0"/>
              <a:t>Provide PPE for drivers</a:t>
            </a:r>
          </a:p>
          <a:p>
            <a:r>
              <a:rPr lang="en-US" dirty="0"/>
              <a:t>Cleaning/disinfecting must be conducted after every run</a:t>
            </a:r>
          </a:p>
          <a:p>
            <a:r>
              <a:rPr lang="en-US" dirty="0"/>
              <a:t>Foggers will work best, and can get the bus back in       service quickly</a:t>
            </a:r>
          </a:p>
          <a:p>
            <a:endParaRPr lang="en-US" dirty="0"/>
          </a:p>
        </p:txBody>
      </p:sp>
    </p:spTree>
    <p:extLst>
      <p:ext uri="{BB962C8B-B14F-4D97-AF65-F5344CB8AC3E}">
        <p14:creationId xmlns:p14="http://schemas.microsoft.com/office/powerpoint/2010/main" val="3745304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Cafeterias</a:t>
            </a:r>
          </a:p>
        </p:txBody>
      </p:sp>
      <p:sp>
        <p:nvSpPr>
          <p:cNvPr id="3" name="Content Placeholder 2"/>
          <p:cNvSpPr>
            <a:spLocks noGrp="1"/>
          </p:cNvSpPr>
          <p:nvPr>
            <p:ph idx="1"/>
          </p:nvPr>
        </p:nvSpPr>
        <p:spPr/>
        <p:txBody>
          <a:bodyPr/>
          <a:lstStyle/>
          <a:p>
            <a:pPr marL="457200" lvl="1" indent="0">
              <a:buNone/>
            </a:pPr>
            <a:r>
              <a:rPr lang="en-US" dirty="0"/>
              <a:t>CDC Recommendations:</a:t>
            </a:r>
          </a:p>
          <a:p>
            <a:pPr marL="914400" lvl="1" indent="-457200">
              <a:buFont typeface="+mj-lt"/>
              <a:buAutoNum type="arabicPeriod"/>
            </a:pPr>
            <a:r>
              <a:rPr lang="en-US" dirty="0"/>
              <a:t>Have children bring their own meals as feasible, or serve individually plated meals in classrooms instead of in a communal dining hall or cafeteria, while ensuring the safety of children with food allergies.</a:t>
            </a:r>
          </a:p>
          <a:p>
            <a:pPr marL="914400" lvl="1" indent="-457200">
              <a:buFont typeface="+mj-lt"/>
              <a:buAutoNum type="arabicPeriod"/>
            </a:pPr>
            <a:r>
              <a:rPr lang="en-US" dirty="0"/>
              <a:t>Use disposable food service items (e.g., utensils, dishes). If disposable items are not feasible or desirable, ensure that all non-disposable food service items are handled with gloves and washed with dish soap and hot water or in a dishwasher. </a:t>
            </a:r>
          </a:p>
          <a:p>
            <a:pPr marL="914400" lvl="1" indent="-457200">
              <a:buFont typeface="+mj-lt"/>
              <a:buAutoNum type="arabicPeriod"/>
            </a:pPr>
            <a:r>
              <a:rPr lang="en-US" dirty="0"/>
              <a:t>If food is offered at any event, have pre-packaged boxes or bags for each attendee instead of a buffet or family-style meal. Avoid sharing food and utensils and ensure the safety of children with food allergies</a:t>
            </a:r>
          </a:p>
        </p:txBody>
      </p:sp>
    </p:spTree>
    <p:extLst>
      <p:ext uri="{BB962C8B-B14F-4D97-AF65-F5344CB8AC3E}">
        <p14:creationId xmlns:p14="http://schemas.microsoft.com/office/powerpoint/2010/main" val="289363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Cafeterias</a:t>
            </a:r>
          </a:p>
        </p:txBody>
      </p:sp>
      <p:sp>
        <p:nvSpPr>
          <p:cNvPr id="3" name="Content Placeholder 2"/>
          <p:cNvSpPr>
            <a:spLocks noGrp="1"/>
          </p:cNvSpPr>
          <p:nvPr>
            <p:ph idx="1"/>
          </p:nvPr>
        </p:nvSpPr>
        <p:spPr/>
        <p:txBody>
          <a:bodyPr/>
          <a:lstStyle/>
          <a:p>
            <a:r>
              <a:rPr lang="en-US" dirty="0"/>
              <a:t>Divide large common areas into smaller areas with appropriate physical screening so that you maximize occupancy</a:t>
            </a:r>
          </a:p>
          <a:p>
            <a:r>
              <a:rPr lang="en-US" dirty="0"/>
              <a:t>Seating clearly marked to keep proper distancing</a:t>
            </a:r>
          </a:p>
          <a:p>
            <a:r>
              <a:rPr lang="en-US" dirty="0"/>
              <a:t>Stagger serving times, and allow cleaning between shifts</a:t>
            </a:r>
          </a:p>
          <a:p>
            <a:r>
              <a:rPr lang="en-US" dirty="0"/>
              <a:t>Have students eat lunch in their classrooms where social distancing protocols already exist</a:t>
            </a:r>
          </a:p>
          <a:p>
            <a:r>
              <a:rPr lang="en-US" dirty="0"/>
              <a:t>What special equipment is this going to involve?</a:t>
            </a:r>
          </a:p>
          <a:p>
            <a:pPr lvl="1"/>
            <a:r>
              <a:rPr lang="en-US" dirty="0"/>
              <a:t>Plan for shortages – everybody is going to be buying the same stuff at the same time – it will be the “run for toilet paper” all over again</a:t>
            </a:r>
          </a:p>
        </p:txBody>
      </p:sp>
    </p:spTree>
    <p:extLst>
      <p:ext uri="{BB962C8B-B14F-4D97-AF65-F5344CB8AC3E}">
        <p14:creationId xmlns:p14="http://schemas.microsoft.com/office/powerpoint/2010/main" val="4067569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Athletics and physical education</a:t>
            </a:r>
          </a:p>
        </p:txBody>
      </p:sp>
      <p:sp>
        <p:nvSpPr>
          <p:cNvPr id="3" name="Content Placeholder 2"/>
          <p:cNvSpPr>
            <a:spLocks noGrp="1"/>
          </p:cNvSpPr>
          <p:nvPr>
            <p:ph idx="1"/>
          </p:nvPr>
        </p:nvSpPr>
        <p:spPr>
          <a:xfrm>
            <a:off x="473826" y="1482811"/>
            <a:ext cx="7984376" cy="4536989"/>
          </a:xfrm>
        </p:spPr>
        <p:txBody>
          <a:bodyPr/>
          <a:lstStyle/>
          <a:p>
            <a:r>
              <a:rPr lang="en-US" dirty="0"/>
              <a:t>Locker rooms and shower rooms were not designed for social distancing</a:t>
            </a:r>
          </a:p>
          <a:p>
            <a:r>
              <a:rPr lang="en-US" dirty="0"/>
              <a:t>Plan activities that are appropriate for proper distancing – kickball v. basketball, for instance</a:t>
            </a:r>
          </a:p>
          <a:p>
            <a:r>
              <a:rPr lang="en-US" dirty="0"/>
              <a:t>VHSL will make decisions about whether to hold seasons, but it will not prescribe safety protocols related to COVID-19 – that is the responsibility of the local school district</a:t>
            </a:r>
          </a:p>
          <a:p>
            <a:r>
              <a:rPr lang="en-US" dirty="0"/>
              <a:t>If there are fall sports, what are your crowd protocols?</a:t>
            </a:r>
          </a:p>
          <a:p>
            <a:pPr lvl="1"/>
            <a:r>
              <a:rPr lang="en-US" dirty="0"/>
              <a:t>Limit to immediate families of players</a:t>
            </a:r>
          </a:p>
          <a:p>
            <a:pPr lvl="1"/>
            <a:r>
              <a:rPr lang="en-US" dirty="0"/>
              <a:t>Limit lesser of 50 people or 50% occupancy load outside</a:t>
            </a:r>
          </a:p>
          <a:p>
            <a:pPr lvl="1"/>
            <a:r>
              <a:rPr lang="en-US" dirty="0"/>
              <a:t>Lesser of 50 people or 30% inside</a:t>
            </a:r>
          </a:p>
          <a:p>
            <a:pPr lvl="1"/>
            <a:r>
              <a:rPr lang="en-US" dirty="0"/>
              <a:t>Issue a limited number of tickets in advance</a:t>
            </a:r>
          </a:p>
          <a:p>
            <a:pPr lvl="1"/>
            <a:r>
              <a:rPr lang="en-US" dirty="0"/>
              <a:t>Mark and enforce seating distancing (6 feet inside, 10 feet out)</a:t>
            </a:r>
          </a:p>
        </p:txBody>
      </p:sp>
    </p:spTree>
    <p:extLst>
      <p:ext uri="{BB962C8B-B14F-4D97-AF65-F5344CB8AC3E}">
        <p14:creationId xmlns:p14="http://schemas.microsoft.com/office/powerpoint/2010/main" val="4140915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Outbreaks</a:t>
            </a:r>
          </a:p>
        </p:txBody>
      </p:sp>
      <p:sp>
        <p:nvSpPr>
          <p:cNvPr id="3" name="Content Placeholder 2"/>
          <p:cNvSpPr>
            <a:spLocks noGrp="1"/>
          </p:cNvSpPr>
          <p:nvPr>
            <p:ph idx="1"/>
          </p:nvPr>
        </p:nvSpPr>
        <p:spPr/>
        <p:txBody>
          <a:bodyPr/>
          <a:lstStyle/>
          <a:p>
            <a:r>
              <a:rPr lang="en-US" dirty="0"/>
              <a:t>What will you do when someone shows up at school with a  fever or other symptoms?</a:t>
            </a:r>
          </a:p>
          <a:p>
            <a:pPr lvl="1"/>
            <a:r>
              <a:rPr lang="en-US" dirty="0"/>
              <a:t>Ideally send them home</a:t>
            </a:r>
          </a:p>
          <a:p>
            <a:pPr lvl="1"/>
            <a:r>
              <a:rPr lang="en-US" dirty="0"/>
              <a:t>Otherwise have an isolation room</a:t>
            </a:r>
          </a:p>
          <a:p>
            <a:pPr lvl="1"/>
            <a:r>
              <a:rPr lang="en-US" dirty="0"/>
              <a:t>Have on-site testing as soon as it becomes available</a:t>
            </a:r>
          </a:p>
          <a:p>
            <a:r>
              <a:rPr lang="en-US" dirty="0"/>
              <a:t>Offer remote instruction</a:t>
            </a:r>
          </a:p>
          <a:p>
            <a:pPr lvl="1"/>
            <a:r>
              <a:rPr lang="en-US" dirty="0"/>
              <a:t>If a child is positive, or is in a home with positive people, you will want to quarantine</a:t>
            </a:r>
          </a:p>
          <a:p>
            <a:pPr lvl="1"/>
            <a:r>
              <a:rPr lang="en-US" dirty="0"/>
              <a:t>Some higher risk kids need to stay at home all year</a:t>
            </a:r>
          </a:p>
          <a:p>
            <a:pPr lvl="1"/>
            <a:r>
              <a:rPr lang="en-US" dirty="0"/>
              <a:t>But you do not want to disrupt education progress</a:t>
            </a:r>
          </a:p>
          <a:p>
            <a:pPr lvl="1"/>
            <a:r>
              <a:rPr lang="en-US" dirty="0"/>
              <a:t>Your plan must include remote access to classes or instruction to home-bound students</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053269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34" y="678092"/>
            <a:ext cx="2413392" cy="806073"/>
          </a:xfrm>
          <a:prstGeom prst="rect">
            <a:avLst/>
          </a:prstGeom>
        </p:spPr>
      </p:pic>
      <p:sp>
        <p:nvSpPr>
          <p:cNvPr id="3" name="Rectangle 2"/>
          <p:cNvSpPr/>
          <p:nvPr/>
        </p:nvSpPr>
        <p:spPr>
          <a:xfrm>
            <a:off x="503434" y="4521794"/>
            <a:ext cx="8219326" cy="1200329"/>
          </a:xfrm>
          <a:prstGeom prst="rect">
            <a:avLst/>
          </a:prstGeom>
        </p:spPr>
        <p:txBody>
          <a:bodyPr wrap="square">
            <a:spAutoFit/>
          </a:bodyPr>
          <a:lstStyle/>
          <a:p>
            <a:r>
              <a:rPr lang="en-US" dirty="0"/>
              <a:t>McGuireWoods is a full-service firm providing legal and public affairs solutions to corporate, individual and nonprofit clients worldwide for more than 200 years collectively. Our commitment to excellence in everything we do gives our clients a competitive edge in everything they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34" y="3996644"/>
            <a:ext cx="2623530" cy="294975"/>
          </a:xfrm>
          <a:prstGeom prst="rect">
            <a:avLst/>
          </a:prstGeom>
        </p:spPr>
      </p:pic>
      <p:sp>
        <p:nvSpPr>
          <p:cNvPr id="5" name="Rectangle 4"/>
          <p:cNvSpPr/>
          <p:nvPr/>
        </p:nvSpPr>
        <p:spPr>
          <a:xfrm>
            <a:off x="503434" y="1714340"/>
            <a:ext cx="8219326" cy="1754326"/>
          </a:xfrm>
          <a:prstGeom prst="rect">
            <a:avLst/>
          </a:prstGeom>
        </p:spPr>
        <p:txBody>
          <a:bodyPr wrap="square">
            <a:spAutoFit/>
          </a:bodyPr>
          <a:lstStyle/>
          <a:p>
            <a:r>
              <a:rPr lang="en-US" dirty="0"/>
              <a:t>What people say and do in government can have a profound impact on your organization. McGuireWoods Consulting can help you work with government effectively. Founded in 1998, McGuireWoods Consulting LLC is a full-service public affairs firm offering federal, state, and local government relations, infrastructure and economic development, strategic communications and grassroots mobilization services. </a:t>
            </a:r>
          </a:p>
        </p:txBody>
      </p:sp>
      <p:sp>
        <p:nvSpPr>
          <p:cNvPr id="6" name="Slide Number Placeholder 5"/>
          <p:cNvSpPr>
            <a:spLocks noGrp="1"/>
          </p:cNvSpPr>
          <p:nvPr>
            <p:ph type="sldNum" sz="quarter" idx="12"/>
          </p:nvPr>
        </p:nvSpPr>
        <p:spPr/>
        <p:txBody>
          <a:bodyPr/>
          <a:lstStyle/>
          <a:p>
            <a:fld id="{A46F8CA0-DE12-4218-9967-3C2C368FCEB1}" type="slidenum">
              <a:rPr lang="en-US" smtClean="0"/>
              <a:t>45</a:t>
            </a:fld>
            <a:endParaRPr lang="en-US"/>
          </a:p>
        </p:txBody>
      </p:sp>
    </p:spTree>
    <p:extLst>
      <p:ext uri="{BB962C8B-B14F-4D97-AF65-F5344CB8AC3E}">
        <p14:creationId xmlns:p14="http://schemas.microsoft.com/office/powerpoint/2010/main" val="165913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348118" y="2168347"/>
            <a:ext cx="8150051" cy="1718389"/>
          </a:xfrm>
        </p:spPr>
        <p:txBody>
          <a:bodyPr>
            <a:noAutofit/>
          </a:bodyPr>
          <a:lstStyle/>
          <a:p>
            <a:r>
              <a:rPr lang="en-US" sz="4000" dirty="0"/>
              <a:t>Legal and Employment Issues Around Reopening</a:t>
            </a:r>
            <a:endParaRPr lang="en-US" sz="4000" dirty="0">
              <a:latin typeface="Arial" charset="0"/>
              <a:cs typeface="Arial" charset="0"/>
            </a:endParaRPr>
          </a:p>
        </p:txBody>
      </p:sp>
    </p:spTree>
    <p:extLst>
      <p:ext uri="{BB962C8B-B14F-4D97-AF65-F5344CB8AC3E}">
        <p14:creationId xmlns:p14="http://schemas.microsoft.com/office/powerpoint/2010/main" val="278460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Major Themes</a:t>
            </a:r>
          </a:p>
        </p:txBody>
      </p:sp>
      <p:sp>
        <p:nvSpPr>
          <p:cNvPr id="3" name="Content Placeholder 2"/>
          <p:cNvSpPr>
            <a:spLocks noGrp="1"/>
          </p:cNvSpPr>
          <p:nvPr>
            <p:ph idx="1"/>
          </p:nvPr>
        </p:nvSpPr>
        <p:spPr>
          <a:xfrm>
            <a:off x="581026" y="1365854"/>
            <a:ext cx="7877175" cy="2961598"/>
          </a:xfrm>
        </p:spPr>
        <p:txBody>
          <a:bodyPr/>
          <a:lstStyle/>
          <a:p>
            <a:pPr>
              <a:buFont typeface="Wingdings" panose="05000000000000000000" pitchFamily="2" charset="2"/>
              <a:buChar char="Ø"/>
            </a:pPr>
            <a:r>
              <a:rPr lang="en-US" sz="2800" b="1" dirty="0"/>
              <a:t>Change – Be Prepared and React:</a:t>
            </a:r>
            <a:r>
              <a:rPr lang="en-US" sz="2400" b="1" dirty="0"/>
              <a:t>  </a:t>
            </a:r>
          </a:p>
          <a:p>
            <a:pPr lvl="1">
              <a:buFont typeface="Arial" panose="020B0604020202020204" pitchFamily="34" charset="0"/>
              <a:buChar char="•"/>
            </a:pPr>
            <a:r>
              <a:rPr lang="en-US" sz="2200" dirty="0"/>
              <a:t>Guidance is being updated and changing rapidly</a:t>
            </a:r>
          </a:p>
          <a:p>
            <a:pPr lvl="1">
              <a:buFont typeface="Arial" panose="020B0604020202020204" pitchFamily="34" charset="0"/>
              <a:buChar char="•"/>
            </a:pPr>
            <a:r>
              <a:rPr lang="en-US" sz="2200" dirty="0"/>
              <a:t>Educational Leaders will need to remain vigilant and adapt</a:t>
            </a:r>
          </a:p>
          <a:p>
            <a:pPr marL="457200" lvl="1" indent="0">
              <a:buNone/>
            </a:pPr>
            <a:endParaRPr lang="en-US" sz="2200" b="1" dirty="0"/>
          </a:p>
          <a:p>
            <a:pPr>
              <a:buFont typeface="Wingdings" panose="05000000000000000000" pitchFamily="2" charset="2"/>
              <a:buChar char="Ø"/>
            </a:pPr>
            <a:r>
              <a:rPr lang="en-US" sz="2800" b="1" dirty="0"/>
              <a:t>One Size Does Not Fit All</a:t>
            </a:r>
            <a:endParaRPr lang="en-US" sz="2600" b="1" dirty="0"/>
          </a:p>
          <a:p>
            <a:endParaRPr lang="en-US" sz="2400" b="1" dirty="0"/>
          </a:p>
          <a:p>
            <a:endParaRPr lang="en-US" sz="2400" dirty="0"/>
          </a:p>
          <a:p>
            <a:pPr marL="0" indent="0">
              <a:buNone/>
            </a:pPr>
            <a:endParaRPr lang="en-US" sz="2400" dirty="0"/>
          </a:p>
          <a:p>
            <a:pPr marL="0" indent="0">
              <a:buNone/>
            </a:pPr>
            <a:endParaRPr lang="en-US" sz="2400" dirty="0"/>
          </a:p>
          <a:p>
            <a:pPr marL="0" indent="0">
              <a:buNone/>
            </a:pPr>
            <a:endParaRPr lang="en-US" dirty="0"/>
          </a:p>
        </p:txBody>
      </p:sp>
      <p:pic>
        <p:nvPicPr>
          <p:cNvPr id="4" name="Picture 3"/>
          <p:cNvPicPr>
            <a:picLocks noChangeAspect="1"/>
          </p:cNvPicPr>
          <p:nvPr/>
        </p:nvPicPr>
        <p:blipFill>
          <a:blip r:embed="rId2"/>
          <a:stretch>
            <a:fillRect/>
          </a:stretch>
        </p:blipFill>
        <p:spPr>
          <a:xfrm>
            <a:off x="2665381" y="3860822"/>
            <a:ext cx="4080262" cy="2890852"/>
          </a:xfrm>
          <a:prstGeom prst="rect">
            <a:avLst/>
          </a:prstGeom>
        </p:spPr>
      </p:pic>
    </p:spTree>
    <p:extLst>
      <p:ext uri="{BB962C8B-B14F-4D97-AF65-F5344CB8AC3E}">
        <p14:creationId xmlns:p14="http://schemas.microsoft.com/office/powerpoint/2010/main" val="289730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ltLang="en-US" sz="3200" dirty="0"/>
              <a:t>Legal Claims </a:t>
            </a:r>
          </a:p>
        </p:txBody>
      </p:sp>
      <p:sp>
        <p:nvSpPr>
          <p:cNvPr id="390147" name="Rectangle 3"/>
          <p:cNvSpPr>
            <a:spLocks noGrp="1" noChangeArrowheads="1"/>
          </p:cNvSpPr>
          <p:nvPr>
            <p:ph idx="1"/>
          </p:nvPr>
        </p:nvSpPr>
        <p:spPr>
          <a:xfrm>
            <a:off x="581026" y="1482811"/>
            <a:ext cx="8022647" cy="4981784"/>
          </a:xfrm>
        </p:spPr>
        <p:txBody>
          <a:bodyPr/>
          <a:lstStyle/>
          <a:p>
            <a:pPr>
              <a:spcAft>
                <a:spcPts val="300"/>
              </a:spcAft>
              <a:buFont typeface="Wingdings" panose="05000000000000000000" pitchFamily="2" charset="2"/>
              <a:buChar char="Ø"/>
            </a:pPr>
            <a:r>
              <a:rPr lang="en-US" altLang="en-US" sz="2800" b="1" dirty="0"/>
              <a:t>OSHA Complaints and Investigations:</a:t>
            </a:r>
          </a:p>
          <a:p>
            <a:pPr>
              <a:spcAft>
                <a:spcPts val="300"/>
              </a:spcAft>
            </a:pPr>
            <a:r>
              <a:rPr lang="en-US" dirty="0"/>
              <a:t>Employers must provide a workplace that is “free from recognized hazards that are causing or are likely to cause death or serious physical harm….”  </a:t>
            </a:r>
          </a:p>
          <a:p>
            <a:pPr>
              <a:spcAft>
                <a:spcPts val="300"/>
              </a:spcAft>
            </a:pPr>
            <a:r>
              <a:rPr lang="en-US" i="1" dirty="0"/>
              <a:t>No new COVID-19 OSHA standard</a:t>
            </a:r>
          </a:p>
          <a:p>
            <a:pPr>
              <a:spcAft>
                <a:spcPts val="300"/>
              </a:spcAft>
            </a:pPr>
            <a:endParaRPr lang="en-US" i="1" dirty="0"/>
          </a:p>
          <a:p>
            <a:pPr>
              <a:spcAft>
                <a:spcPts val="300"/>
              </a:spcAft>
              <a:buFont typeface="Wingdings" panose="05000000000000000000" pitchFamily="2" charset="2"/>
              <a:buChar char="Ø"/>
            </a:pPr>
            <a:r>
              <a:rPr lang="en-US" altLang="en-US" sz="2800" b="1" dirty="0"/>
              <a:t>Tort Claims:</a:t>
            </a:r>
          </a:p>
          <a:p>
            <a:pPr marL="514350" lvl="0" indent="-514350">
              <a:spcAft>
                <a:spcPts val="300"/>
              </a:spcAft>
              <a:buFont typeface="Arial" panose="020B0604020202020204" pitchFamily="34" charset="0"/>
              <a:buChar char="•"/>
            </a:pPr>
            <a:r>
              <a:rPr lang="en-US" dirty="0">
                <a:solidFill>
                  <a:srgbClr val="000000"/>
                </a:solidFill>
              </a:rPr>
              <a:t>Individual and class action lawsuits are being filed in state courts already</a:t>
            </a:r>
          </a:p>
          <a:p>
            <a:pPr marL="514350" lvl="0" indent="-514350">
              <a:spcAft>
                <a:spcPts val="300"/>
              </a:spcAft>
              <a:buFont typeface="Arial" panose="020B0604020202020204" pitchFamily="34" charset="0"/>
              <a:buChar char="•"/>
            </a:pPr>
            <a:r>
              <a:rPr lang="en-US" dirty="0">
                <a:solidFill>
                  <a:srgbClr val="000000"/>
                </a:solidFill>
              </a:rPr>
              <a:t>Alleging negligence or willful misconduct </a:t>
            </a:r>
          </a:p>
          <a:p>
            <a:pPr marL="914400" lvl="1" indent="-514350">
              <a:spcAft>
                <a:spcPts val="300"/>
              </a:spcAft>
              <a:buFont typeface="Arial" panose="020B0604020202020204" pitchFamily="34" charset="0"/>
              <a:buChar char="•"/>
            </a:pPr>
            <a:r>
              <a:rPr lang="en-US" dirty="0">
                <a:solidFill>
                  <a:srgbClr val="000000"/>
                </a:solidFill>
              </a:rPr>
              <a:t>Public schools have sovereign immunity, but won’t stop suits</a:t>
            </a:r>
          </a:p>
          <a:p>
            <a:pPr marL="514350" lvl="0" indent="-514350">
              <a:spcAft>
                <a:spcPts val="300"/>
              </a:spcAft>
              <a:buFont typeface="Arial" panose="020B0604020202020204" pitchFamily="34" charset="0"/>
              <a:buChar char="•"/>
            </a:pPr>
            <a:r>
              <a:rPr lang="en-US" dirty="0">
                <a:solidFill>
                  <a:srgbClr val="000000"/>
                </a:solidFill>
              </a:rPr>
              <a:t>Wrongful death cases are being filed most quickly</a:t>
            </a:r>
          </a:p>
          <a:p>
            <a:pPr>
              <a:spcAft>
                <a:spcPts val="300"/>
              </a:spcAft>
            </a:pPr>
            <a:endParaRPr lang="en-US" dirty="0"/>
          </a:p>
          <a:p>
            <a:pPr>
              <a:spcAft>
                <a:spcPts val="300"/>
              </a:spcAft>
            </a:pPr>
            <a:endParaRPr lang="en-US" dirty="0"/>
          </a:p>
          <a:p>
            <a:pPr marL="0" indent="0">
              <a:spcAft>
                <a:spcPts val="300"/>
              </a:spcAft>
              <a:buNone/>
            </a:pPr>
            <a:endParaRPr lang="en-US" altLang="en-US" sz="2600" dirty="0"/>
          </a:p>
          <a:p>
            <a:pPr>
              <a:spcAft>
                <a:spcPts val="1200"/>
              </a:spcAft>
            </a:pPr>
            <a:endParaRPr lang="en-US" altLang="en-US" dirty="0"/>
          </a:p>
        </p:txBody>
      </p:sp>
    </p:spTree>
    <p:extLst>
      <p:ext uri="{BB962C8B-B14F-4D97-AF65-F5344CB8AC3E}">
        <p14:creationId xmlns:p14="http://schemas.microsoft.com/office/powerpoint/2010/main" val="348970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ltLang="en-US" sz="3200" dirty="0"/>
              <a:t>Legal Claims</a:t>
            </a:r>
          </a:p>
        </p:txBody>
      </p:sp>
      <p:sp>
        <p:nvSpPr>
          <p:cNvPr id="390147" name="Rectangle 3"/>
          <p:cNvSpPr>
            <a:spLocks noGrp="1" noChangeArrowheads="1"/>
          </p:cNvSpPr>
          <p:nvPr>
            <p:ph idx="1"/>
          </p:nvPr>
        </p:nvSpPr>
        <p:spPr>
          <a:xfrm>
            <a:off x="581026" y="1482810"/>
            <a:ext cx="7877175" cy="5066845"/>
          </a:xfrm>
        </p:spPr>
        <p:txBody>
          <a:bodyPr/>
          <a:lstStyle/>
          <a:p>
            <a:pPr>
              <a:spcAft>
                <a:spcPts val="300"/>
              </a:spcAft>
              <a:buFont typeface="Wingdings" panose="05000000000000000000" pitchFamily="2" charset="2"/>
              <a:buChar char="Ø"/>
            </a:pPr>
            <a:r>
              <a:rPr lang="en-US" altLang="en-US" sz="2800" b="1" dirty="0"/>
              <a:t>Workers Compensation:</a:t>
            </a:r>
          </a:p>
          <a:p>
            <a:pPr>
              <a:spcAft>
                <a:spcPts val="300"/>
              </a:spcAft>
            </a:pPr>
            <a:r>
              <a:rPr lang="en-US" altLang="en-US" sz="2600" dirty="0"/>
              <a:t>Generally an “ordinary disease of life” like flu does not implicate WC coverage because it does not “arise out of or relate to employment.” But that is going to be tested.</a:t>
            </a:r>
          </a:p>
          <a:p>
            <a:pPr>
              <a:spcAft>
                <a:spcPts val="300"/>
              </a:spcAft>
            </a:pPr>
            <a:endParaRPr lang="en-US" altLang="en-US" sz="2600" dirty="0"/>
          </a:p>
          <a:p>
            <a:pPr>
              <a:spcAft>
                <a:spcPts val="300"/>
              </a:spcAft>
              <a:buFont typeface="Wingdings" panose="05000000000000000000" pitchFamily="2" charset="2"/>
              <a:buChar char="Ø"/>
            </a:pPr>
            <a:r>
              <a:rPr lang="en-US" altLang="en-US" sz="2800" b="1" dirty="0"/>
              <a:t>Americans with Disabilities Act:</a:t>
            </a:r>
          </a:p>
          <a:p>
            <a:pPr>
              <a:spcAft>
                <a:spcPts val="300"/>
              </a:spcAft>
            </a:pPr>
            <a:r>
              <a:rPr lang="en-US" altLang="en-US" sz="2600" dirty="0"/>
              <a:t>Denied a reasonable accommodation that was needed due to disability (e.g., to work from home)</a:t>
            </a:r>
          </a:p>
          <a:p>
            <a:pPr>
              <a:spcAft>
                <a:spcPts val="300"/>
              </a:spcAft>
            </a:pPr>
            <a:r>
              <a:rPr lang="en-US" altLang="en-US" sz="2600" dirty="0"/>
              <a:t>Failed to keep medical information confidential</a:t>
            </a:r>
          </a:p>
          <a:p>
            <a:pPr marL="0" indent="0">
              <a:spcAft>
                <a:spcPts val="300"/>
              </a:spcAft>
              <a:buNone/>
            </a:pPr>
            <a:endParaRPr lang="en-US" altLang="en-US" sz="2600" dirty="0"/>
          </a:p>
          <a:p>
            <a:pPr marL="0" indent="0">
              <a:spcAft>
                <a:spcPts val="300"/>
              </a:spcAft>
              <a:buNone/>
            </a:pPr>
            <a:endParaRPr lang="en-US" dirty="0"/>
          </a:p>
          <a:p>
            <a:pPr marL="0" indent="0">
              <a:spcAft>
                <a:spcPts val="300"/>
              </a:spcAft>
              <a:buNone/>
            </a:pPr>
            <a:endParaRPr lang="en-US" dirty="0"/>
          </a:p>
          <a:p>
            <a:pPr marL="514350" indent="-514350">
              <a:spcAft>
                <a:spcPts val="300"/>
              </a:spcAft>
              <a:buFont typeface="Arial" panose="020B0604020202020204" pitchFamily="34" charset="0"/>
              <a:buChar char="•"/>
            </a:pPr>
            <a:endParaRPr lang="en-US" dirty="0"/>
          </a:p>
          <a:p>
            <a:pPr marL="514350" indent="-514350">
              <a:spcAft>
                <a:spcPts val="300"/>
              </a:spcAft>
              <a:buFont typeface="Arial" panose="020B0604020202020204" pitchFamily="34" charset="0"/>
              <a:buChar char="•"/>
            </a:pPr>
            <a:endParaRPr lang="en-US" altLang="en-US" sz="2600" dirty="0"/>
          </a:p>
          <a:p>
            <a:pPr>
              <a:spcAft>
                <a:spcPts val="1200"/>
              </a:spcAft>
            </a:pPr>
            <a:endParaRPr lang="en-US" altLang="en-US" dirty="0"/>
          </a:p>
        </p:txBody>
      </p:sp>
    </p:spTree>
    <p:extLst>
      <p:ext uri="{BB962C8B-B14F-4D97-AF65-F5344CB8AC3E}">
        <p14:creationId xmlns:p14="http://schemas.microsoft.com/office/powerpoint/2010/main" val="89693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ltLang="en-US" sz="3200" dirty="0"/>
              <a:t>Legal Claims</a:t>
            </a:r>
          </a:p>
        </p:txBody>
      </p:sp>
      <p:sp>
        <p:nvSpPr>
          <p:cNvPr id="390147" name="Rectangle 3"/>
          <p:cNvSpPr>
            <a:spLocks noGrp="1" noChangeArrowheads="1"/>
          </p:cNvSpPr>
          <p:nvPr>
            <p:ph idx="1"/>
          </p:nvPr>
        </p:nvSpPr>
        <p:spPr>
          <a:xfrm>
            <a:off x="581026" y="1482811"/>
            <a:ext cx="7877175" cy="4787360"/>
          </a:xfrm>
        </p:spPr>
        <p:txBody>
          <a:bodyPr/>
          <a:lstStyle/>
          <a:p>
            <a:pPr>
              <a:spcAft>
                <a:spcPts val="300"/>
              </a:spcAft>
              <a:buFont typeface="Wingdings" panose="05000000000000000000" pitchFamily="2" charset="2"/>
              <a:buChar char="Ø"/>
            </a:pPr>
            <a:r>
              <a:rPr lang="en-US" sz="2800" b="1" dirty="0"/>
              <a:t>Discrimination:</a:t>
            </a:r>
          </a:p>
          <a:p>
            <a:pPr>
              <a:spcAft>
                <a:spcPts val="300"/>
              </a:spcAft>
            </a:pPr>
            <a:r>
              <a:rPr lang="en-US" sz="2600" dirty="0"/>
              <a:t>Wasn’t recalled because of my age</a:t>
            </a:r>
          </a:p>
          <a:p>
            <a:pPr>
              <a:spcAft>
                <a:spcPts val="300"/>
              </a:spcAft>
            </a:pPr>
            <a:r>
              <a:rPr lang="en-US" sz="2600" dirty="0"/>
              <a:t>Wasn’t recalled because of my disability</a:t>
            </a:r>
          </a:p>
          <a:p>
            <a:pPr>
              <a:spcAft>
                <a:spcPts val="300"/>
              </a:spcAft>
              <a:buFont typeface="Wingdings" panose="05000000000000000000" pitchFamily="2" charset="2"/>
              <a:buChar char="Ø"/>
            </a:pPr>
            <a:r>
              <a:rPr lang="en-US" sz="2800" b="1" dirty="0"/>
              <a:t>Wage and Hour:</a:t>
            </a:r>
          </a:p>
          <a:p>
            <a:pPr>
              <a:spcAft>
                <a:spcPts val="300"/>
              </a:spcAft>
            </a:pPr>
            <a:r>
              <a:rPr lang="en-US" sz="2600" dirty="0"/>
              <a:t>Relates to classified employees, not teachers</a:t>
            </a:r>
          </a:p>
          <a:p>
            <a:pPr>
              <a:spcAft>
                <a:spcPts val="300"/>
              </a:spcAft>
            </a:pPr>
            <a:r>
              <a:rPr lang="en-US" sz="2600" dirty="0"/>
              <a:t>Wasn’t paid for time waiting in line to take my temperature</a:t>
            </a:r>
          </a:p>
          <a:p>
            <a:pPr>
              <a:spcAft>
                <a:spcPts val="300"/>
              </a:spcAft>
            </a:pPr>
            <a:r>
              <a:rPr lang="en-US" sz="2600" dirty="0"/>
              <a:t>Wasn’t paid for time washing my face covering</a:t>
            </a:r>
          </a:p>
          <a:p>
            <a:pPr>
              <a:spcAft>
                <a:spcPts val="300"/>
              </a:spcAft>
            </a:pPr>
            <a:r>
              <a:rPr lang="en-US" sz="2600" dirty="0"/>
              <a:t>Was forced to buy my own PPE </a:t>
            </a:r>
          </a:p>
          <a:p>
            <a:pPr>
              <a:spcAft>
                <a:spcPts val="300"/>
              </a:spcAft>
            </a:pPr>
            <a:endParaRPr lang="en-US" dirty="0"/>
          </a:p>
          <a:p>
            <a:pPr marL="0" indent="0">
              <a:spcAft>
                <a:spcPts val="300"/>
              </a:spcAft>
              <a:buNone/>
            </a:pPr>
            <a:endParaRPr lang="en-US" dirty="0"/>
          </a:p>
          <a:p>
            <a:pPr marL="514350" indent="-514350">
              <a:spcAft>
                <a:spcPts val="300"/>
              </a:spcAft>
              <a:buFont typeface="Arial" panose="020B0604020202020204" pitchFamily="34" charset="0"/>
              <a:buChar char="•"/>
            </a:pPr>
            <a:endParaRPr lang="en-US" dirty="0"/>
          </a:p>
          <a:p>
            <a:pPr marL="514350" indent="-514350">
              <a:spcAft>
                <a:spcPts val="300"/>
              </a:spcAft>
              <a:buFont typeface="Arial" panose="020B0604020202020204" pitchFamily="34" charset="0"/>
              <a:buChar char="•"/>
            </a:pPr>
            <a:endParaRPr lang="en-US" altLang="en-US" sz="2600" dirty="0"/>
          </a:p>
          <a:p>
            <a:pPr>
              <a:spcAft>
                <a:spcPts val="1200"/>
              </a:spcAft>
            </a:pPr>
            <a:endParaRPr lang="en-US" altLang="en-US" dirty="0"/>
          </a:p>
        </p:txBody>
      </p:sp>
    </p:spTree>
    <p:extLst>
      <p:ext uri="{BB962C8B-B14F-4D97-AF65-F5344CB8AC3E}">
        <p14:creationId xmlns:p14="http://schemas.microsoft.com/office/powerpoint/2010/main" val="921919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Custom 4">
      <a:dk1>
        <a:srgbClr val="000000"/>
      </a:dk1>
      <a:lt1>
        <a:sysClr val="window" lastClr="FFFFFF"/>
      </a:lt1>
      <a:dk2>
        <a:srgbClr val="165788"/>
      </a:dk2>
      <a:lt2>
        <a:srgbClr val="D5D2CA"/>
      </a:lt2>
      <a:accent1>
        <a:srgbClr val="165788"/>
      </a:accent1>
      <a:accent2>
        <a:srgbClr val="5B8F22"/>
      </a:accent2>
      <a:accent3>
        <a:srgbClr val="D5D2CA"/>
      </a:accent3>
      <a:accent4>
        <a:srgbClr val="000000"/>
      </a:accent4>
      <a:accent5>
        <a:srgbClr val="D47600"/>
      </a:accent5>
      <a:accent6>
        <a:srgbClr val="8B8D8E"/>
      </a:accent6>
      <a:hlink>
        <a:srgbClr val="3595DE"/>
      </a:hlink>
      <a:folHlink>
        <a:srgbClr val="800080"/>
      </a:folHlink>
    </a:clrScheme>
    <a:fontScheme name="blank">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WTemplate_3.potx" id="{69F7F025-58A6-4C13-B6E6-82023459DBBC}" vid="{AD0A3340-F528-40FB-ACD9-DB5A6FDB1FE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B4005A6701C4E8718EC396C912A2B" ma:contentTypeVersion="13" ma:contentTypeDescription="Create a new document." ma:contentTypeScope="" ma:versionID="31cf2a8d9d6ab9526afe24a020a188ad">
  <xsd:schema xmlns:xsd="http://www.w3.org/2001/XMLSchema" xmlns:xs="http://www.w3.org/2001/XMLSchema" xmlns:p="http://schemas.microsoft.com/office/2006/metadata/properties" xmlns:ns3="a1024a7f-46fd-454f-89e5-36df05b8307e" xmlns:ns4="ee2c95cb-f07d-4084-8a04-cccfc9136af2" targetNamespace="http://schemas.microsoft.com/office/2006/metadata/properties" ma:root="true" ma:fieldsID="53d90585a12ed85d2774493aa47b16ef" ns3:_="" ns4:_="">
    <xsd:import namespace="a1024a7f-46fd-454f-89e5-36df05b8307e"/>
    <xsd:import namespace="ee2c95cb-f07d-4084-8a04-cccfc9136af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24a7f-46fd-454f-89e5-36df05b83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2c95cb-f07d-4084-8a04-cccfc9136a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C15BBB-2370-4931-B0D5-2711E5B1F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24a7f-46fd-454f-89e5-36df05b8307e"/>
    <ds:schemaRef ds:uri="ee2c95cb-f07d-4084-8a04-cccfc9136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061428-9CA0-4E7B-A2E4-2186243554B8}">
  <ds:schemaRefs>
    <ds:schemaRef ds:uri="http://schemas.microsoft.com/sharepoint/v3/contenttype/forms"/>
  </ds:schemaRefs>
</ds:datastoreItem>
</file>

<file path=customXml/itemProps3.xml><?xml version="1.0" encoding="utf-8"?>
<ds:datastoreItem xmlns:ds="http://schemas.openxmlformats.org/officeDocument/2006/customXml" ds:itemID="{238A1534-32BD-4083-A55F-607F2B2342B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3757</Words>
  <Application>Microsoft Office PowerPoint</Application>
  <PresentationFormat>On-screen Show (4:3)</PresentationFormat>
  <Paragraphs>378</Paragraphs>
  <Slides>45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Calibri</vt:lpstr>
      <vt:lpstr>Calibri Light</vt:lpstr>
      <vt:lpstr>Optima</vt:lpstr>
      <vt:lpstr>Times New Roman</vt:lpstr>
      <vt:lpstr>Wingdings</vt:lpstr>
      <vt:lpstr>Office Theme</vt:lpstr>
      <vt:lpstr>1_Office Theme</vt:lpstr>
      <vt:lpstr>blank</vt:lpstr>
      <vt:lpstr>PowerPoint Presentation</vt:lpstr>
      <vt:lpstr>PowerPoint Presentation</vt:lpstr>
      <vt:lpstr>PowerPoint Presentation</vt:lpstr>
      <vt:lpstr>PowerPoint Presentation</vt:lpstr>
      <vt:lpstr>Legal and Employment Issues Around Reopening</vt:lpstr>
      <vt:lpstr>Major Themes</vt:lpstr>
      <vt:lpstr>Legal Claims </vt:lpstr>
      <vt:lpstr>Legal Claims</vt:lpstr>
      <vt:lpstr>Legal Claims</vt:lpstr>
      <vt:lpstr>Outline of Litigation Preparation Steps</vt:lpstr>
      <vt:lpstr>Understanding FFCRA</vt:lpstr>
      <vt:lpstr>EPSL – Qualifying Reasons</vt:lpstr>
      <vt:lpstr>EPSL – Qualifying Reasons </vt:lpstr>
      <vt:lpstr>EFMLA – Qualifying Reason </vt:lpstr>
      <vt:lpstr>FFCRA Pay Rate and Caps </vt:lpstr>
      <vt:lpstr>Which Employees Are Covered? </vt:lpstr>
      <vt:lpstr>Furloughs </vt:lpstr>
      <vt:lpstr>Self-Quarantine </vt:lpstr>
      <vt:lpstr>Self-Quarantine </vt:lpstr>
      <vt:lpstr>Planning for Disruptions</vt:lpstr>
      <vt:lpstr>Review Vendor Agreements</vt:lpstr>
      <vt:lpstr>STUDENT AND SAFETY ISSUES </vt:lpstr>
      <vt:lpstr>Governor’s Back to School Plan</vt:lpstr>
      <vt:lpstr>PowerPoint Presentation</vt:lpstr>
      <vt:lpstr>Phase 3</vt:lpstr>
      <vt:lpstr>Student and Safety Issues</vt:lpstr>
      <vt:lpstr>Daily Health Screening</vt:lpstr>
      <vt:lpstr>Daily Health Screenings</vt:lpstr>
      <vt:lpstr>Student and Safety Issues</vt:lpstr>
      <vt:lpstr>Student and Safety Issues</vt:lpstr>
      <vt:lpstr>Student and Safety Issues</vt:lpstr>
      <vt:lpstr>Student and Safety Issues</vt:lpstr>
      <vt:lpstr>Student and Safety Issues</vt:lpstr>
      <vt:lpstr>Student and Safety Issues</vt:lpstr>
      <vt:lpstr>MAKE A PLAN</vt:lpstr>
      <vt:lpstr>PowerPoint Presentation</vt:lpstr>
      <vt:lpstr>Known/Suspected Case versus Routine Preventive Disinfecting and Optics</vt:lpstr>
      <vt:lpstr>Equipment Selection</vt:lpstr>
      <vt:lpstr>Procedures + Training</vt:lpstr>
      <vt:lpstr>Transportation</vt:lpstr>
      <vt:lpstr>Cafeterias</vt:lpstr>
      <vt:lpstr>Cafeterias</vt:lpstr>
      <vt:lpstr>Athletics and physical education</vt:lpstr>
      <vt:lpstr>Planning for Outbreaks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Kiser</dc:creator>
  <cp:lastModifiedBy>Ben Kiser</cp:lastModifiedBy>
  <cp:revision>1</cp:revision>
  <dcterms:modified xsi:type="dcterms:W3CDTF">2020-06-11T23:46:50Z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0x0101002A5B4005A6701C4E8718EC396C912A2B</vt:lpwstr>
  </property>
</Properties>
</file>